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 id="214748369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ubik Medium"/>
      <p:regular r:id="rId18"/>
      <p:bold r:id="rId19"/>
      <p:italic r:id="rId20"/>
      <p:boldItalic r:id="rId21"/>
    </p:embeddedFont>
    <p:embeddedFont>
      <p:font typeface="Rubik Light"/>
      <p:regular r:id="rId22"/>
      <p:bold r:id="rId23"/>
      <p:italic r:id="rId24"/>
      <p:boldItalic r:id="rId25"/>
    </p:embeddedFont>
    <p:embeddedFont>
      <p:font typeface="Rubi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Medium-italic.fntdata"/><Relationship Id="rId22" Type="http://schemas.openxmlformats.org/officeDocument/2006/relationships/font" Target="fonts/RubikLight-regular.fntdata"/><Relationship Id="rId21" Type="http://schemas.openxmlformats.org/officeDocument/2006/relationships/font" Target="fonts/RubikMedium-boldItalic.fntdata"/><Relationship Id="rId24" Type="http://schemas.openxmlformats.org/officeDocument/2006/relationships/font" Target="fonts/RubikLight-italic.fntdata"/><Relationship Id="rId23" Type="http://schemas.openxmlformats.org/officeDocument/2006/relationships/font" Target="fonts/Rubik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ubik-regular.fntdata"/><Relationship Id="rId25" Type="http://schemas.openxmlformats.org/officeDocument/2006/relationships/font" Target="fonts/RubikLight-boldItalic.fntdata"/><Relationship Id="rId28" Type="http://schemas.openxmlformats.org/officeDocument/2006/relationships/font" Target="fonts/Rubik-italic.fntdata"/><Relationship Id="rId27" Type="http://schemas.openxmlformats.org/officeDocument/2006/relationships/font" Target="fonts/Rubik-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ubik-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ubikMedium-bold.fntdata"/><Relationship Id="rId18" Type="http://schemas.openxmlformats.org/officeDocument/2006/relationships/font" Target="fonts/Rubik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97a5ef7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97a5ef7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c2d32268b4_0_19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3c2d32268b4_0_19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c2d32268b4_0_18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3c2d32268b4_0_1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c2d32268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c2d32268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c2d32268b4_0_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3c2d32268b4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c2d32268b4_0_1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3c2d32268b4_0_1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c2d32268b4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c2d32268b4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985091686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a985091686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c2d32268b4_0_1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3c2d32268b4_0_1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c2d32268b4_0_1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c2d32268b4_0_1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c2d32268b4_0_8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3c2d32268b4_0_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2" name="Shape 52"/>
        <p:cNvGrpSpPr/>
        <p:nvPr/>
      </p:nvGrpSpPr>
      <p:grpSpPr>
        <a:xfrm>
          <a:off x="0" y="0"/>
          <a:ext cx="0" cy="0"/>
          <a:chOff x="0" y="0"/>
          <a:chExt cx="0" cy="0"/>
        </a:xfrm>
      </p:grpSpPr>
      <p:pic>
        <p:nvPicPr>
          <p:cNvPr id="53" name="Google Shape;53;p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4" name="Google Shape;54;p11"/>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55" name="Google Shape;55;p11"/>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7" name="Shape 57"/>
        <p:cNvGrpSpPr/>
        <p:nvPr/>
      </p:nvGrpSpPr>
      <p:grpSpPr>
        <a:xfrm>
          <a:off x="0" y="0"/>
          <a:ext cx="0" cy="0"/>
          <a:chOff x="0" y="0"/>
          <a:chExt cx="0" cy="0"/>
        </a:xfrm>
      </p:grpSpPr>
      <p:pic>
        <p:nvPicPr>
          <p:cNvPr id="58" name="Google Shape;58;p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 name="Google Shape;59;p12"/>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60" name="Google Shape;60;p12"/>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2" name="Shape 62"/>
        <p:cNvGrpSpPr/>
        <p:nvPr/>
      </p:nvGrpSpPr>
      <p:grpSpPr>
        <a:xfrm>
          <a:off x="0" y="0"/>
          <a:ext cx="0" cy="0"/>
          <a:chOff x="0" y="0"/>
          <a:chExt cx="0" cy="0"/>
        </a:xfrm>
      </p:grpSpPr>
      <p:sp>
        <p:nvSpPr>
          <p:cNvPr id="63" name="Google Shape;63;p13"/>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64" name="Google Shape;64;p13"/>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pic>
        <p:nvPicPr>
          <p:cNvPr id="65" name="Google Shape;65;p13"/>
          <p:cNvPicPr preferRelativeResize="0"/>
          <p:nvPr/>
        </p:nvPicPr>
        <p:blipFill rotWithShape="1">
          <a:blip r:embed="rId2">
            <a:alphaModFix/>
          </a:blip>
          <a:srcRect b="0" l="0" r="0" t="0"/>
          <a:stretch/>
        </p:blipFill>
        <p:spPr>
          <a:xfrm>
            <a:off x="63796" y="1556788"/>
            <a:ext cx="4271100" cy="2847300"/>
          </a:xfrm>
          <a:prstGeom prst="rect">
            <a:avLst/>
          </a:prstGeom>
          <a:noFill/>
          <a:ln>
            <a:noFill/>
          </a:ln>
        </p:spPr>
      </p:pic>
      <p:pic>
        <p:nvPicPr>
          <p:cNvPr id="66" name="Google Shape;66;p13"/>
          <p:cNvPicPr preferRelativeResize="0"/>
          <p:nvPr/>
        </p:nvPicPr>
        <p:blipFill rotWithShape="1">
          <a:blip r:embed="rId3">
            <a:alphaModFix/>
          </a:blip>
          <a:srcRect b="0" l="0" r="0" t="0"/>
          <a:stretch/>
        </p:blipFill>
        <p:spPr>
          <a:xfrm>
            <a:off x="4603898" y="1556788"/>
            <a:ext cx="4271100" cy="2847300"/>
          </a:xfrm>
          <a:prstGeom prst="rect">
            <a:avLst/>
          </a:prstGeom>
          <a:noFill/>
          <a:ln>
            <a:noFill/>
          </a:ln>
        </p:spPr>
      </p:pic>
      <p:sp>
        <p:nvSpPr>
          <p:cNvPr id="67" name="Google Shape;67;p13"/>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8" name="Google Shape;68;p13"/>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9" name="Shape 69"/>
        <p:cNvGrpSpPr/>
        <p:nvPr/>
      </p:nvGrpSpPr>
      <p:grpSpPr>
        <a:xfrm>
          <a:off x="0" y="0"/>
          <a:ext cx="0" cy="0"/>
          <a:chOff x="0" y="0"/>
          <a:chExt cx="0" cy="0"/>
        </a:xfrm>
      </p:grpSpPr>
      <p:sp>
        <p:nvSpPr>
          <p:cNvPr id="70" name="Google Shape;70;p14"/>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71" name="Google Shape;71;p14"/>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72" name="Google Shape;72;p14"/>
          <p:cNvSpPr txBox="1"/>
          <p:nvPr/>
        </p:nvSpPr>
        <p:spPr>
          <a:xfrm>
            <a:off x="353616" y="1596629"/>
            <a:ext cx="84225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 name="Google Shape;73;p14"/>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4" name="Google Shape;74;p14"/>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5" name="Shape 75"/>
        <p:cNvGrpSpPr/>
        <p:nvPr/>
      </p:nvGrpSpPr>
      <p:grpSpPr>
        <a:xfrm>
          <a:off x="0" y="0"/>
          <a:ext cx="0" cy="0"/>
          <a:chOff x="0" y="0"/>
          <a:chExt cx="0" cy="0"/>
        </a:xfrm>
      </p:grpSpPr>
      <p:sp>
        <p:nvSpPr>
          <p:cNvPr id="76" name="Google Shape;76;p15"/>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77" name="Google Shape;77;p15"/>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78" name="Google Shape;78;p15"/>
          <p:cNvSpPr txBox="1"/>
          <p:nvPr/>
        </p:nvSpPr>
        <p:spPr>
          <a:xfrm>
            <a:off x="353616" y="1596629"/>
            <a:ext cx="42540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a:t>
            </a:r>
            <a:endParaRPr b="0" i="0" sz="1400" u="none" cap="none" strike="noStrike">
              <a:solidFill>
                <a:schemeClr val="dk1"/>
              </a:solidFill>
              <a:latin typeface="Calibri"/>
              <a:ea typeface="Calibri"/>
              <a:cs typeface="Calibri"/>
              <a:sym typeface="Calibri"/>
            </a:endParaRPr>
          </a:p>
        </p:txBody>
      </p:sp>
      <p:pic>
        <p:nvPicPr>
          <p:cNvPr id="79" name="Google Shape;79;p15"/>
          <p:cNvPicPr preferRelativeResize="0"/>
          <p:nvPr/>
        </p:nvPicPr>
        <p:blipFill rotWithShape="1">
          <a:blip r:embed="rId2">
            <a:alphaModFix/>
          </a:blip>
          <a:srcRect b="0" l="0" r="0" t="0"/>
          <a:stretch/>
        </p:blipFill>
        <p:spPr>
          <a:xfrm>
            <a:off x="5111355" y="1596629"/>
            <a:ext cx="3632595" cy="2421730"/>
          </a:xfrm>
          <a:prstGeom prst="rect">
            <a:avLst/>
          </a:prstGeom>
          <a:noFill/>
          <a:ln>
            <a:noFill/>
          </a:ln>
        </p:spPr>
      </p:pic>
      <p:sp>
        <p:nvSpPr>
          <p:cNvPr id="80" name="Google Shape;80;p15"/>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1" name="Google Shape;81;p15"/>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2"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 name="Google Shape;84;p16"/>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pic>
        <p:nvPicPr>
          <p:cNvPr id="85" name="Google Shape;85;p16"/>
          <p:cNvPicPr preferRelativeResize="0"/>
          <p:nvPr/>
        </p:nvPicPr>
        <p:blipFill rotWithShape="1">
          <a:blip r:embed="rId3">
            <a:alphaModFix/>
          </a:blip>
          <a:srcRect b="0" l="0" r="0" t="0"/>
          <a:stretch/>
        </p:blipFill>
        <p:spPr>
          <a:xfrm>
            <a:off x="6228450" y="4171631"/>
            <a:ext cx="2915550" cy="971869"/>
          </a:xfrm>
          <a:prstGeom prst="rect">
            <a:avLst/>
          </a:prstGeom>
          <a:noFill/>
          <a:ln>
            <a:noFill/>
          </a:ln>
        </p:spPr>
      </p:pic>
      <p:sp>
        <p:nvSpPr>
          <p:cNvPr id="86" name="Google Shape;86;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9" name="Google Shape;89;p17"/>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90" name="Google Shape;90;p17"/>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1" name="Google Shape;91;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pic>
        <p:nvPicPr>
          <p:cNvPr id="93" name="Google Shape;93;p1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 name="Google Shape;94;p18"/>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95" name="Google Shape;95;p18"/>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6" name="Google Shape;96;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9" name="Google Shape;99;p19"/>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100" name="Google Shape;100;p19"/>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1" name="Google Shape;101;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2" name="Shape 102"/>
        <p:cNvGrpSpPr/>
        <p:nvPr/>
      </p:nvGrpSpPr>
      <p:grpSpPr>
        <a:xfrm>
          <a:off x="0" y="0"/>
          <a:ext cx="0" cy="0"/>
          <a:chOff x="0" y="0"/>
          <a:chExt cx="0" cy="0"/>
        </a:xfrm>
      </p:grpSpPr>
      <p:sp>
        <p:nvSpPr>
          <p:cNvPr id="103" name="Google Shape;103;p20"/>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104" name="Google Shape;104;p20"/>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pic>
        <p:nvPicPr>
          <p:cNvPr id="105" name="Google Shape;105;p20"/>
          <p:cNvPicPr preferRelativeResize="0"/>
          <p:nvPr/>
        </p:nvPicPr>
        <p:blipFill rotWithShape="1">
          <a:blip r:embed="rId2">
            <a:alphaModFix/>
          </a:blip>
          <a:srcRect b="0" l="0" r="0" t="0"/>
          <a:stretch/>
        </p:blipFill>
        <p:spPr>
          <a:xfrm>
            <a:off x="63796" y="1556788"/>
            <a:ext cx="4271100" cy="2847300"/>
          </a:xfrm>
          <a:prstGeom prst="rect">
            <a:avLst/>
          </a:prstGeom>
          <a:noFill/>
          <a:ln>
            <a:noFill/>
          </a:ln>
        </p:spPr>
      </p:pic>
      <p:pic>
        <p:nvPicPr>
          <p:cNvPr id="106" name="Google Shape;106;p20"/>
          <p:cNvPicPr preferRelativeResize="0"/>
          <p:nvPr/>
        </p:nvPicPr>
        <p:blipFill rotWithShape="1">
          <a:blip r:embed="rId3">
            <a:alphaModFix/>
          </a:blip>
          <a:srcRect b="0" l="0" r="0" t="0"/>
          <a:stretch/>
        </p:blipFill>
        <p:spPr>
          <a:xfrm>
            <a:off x="4603898" y="1556788"/>
            <a:ext cx="4271100" cy="2847300"/>
          </a:xfrm>
          <a:prstGeom prst="rect">
            <a:avLst/>
          </a:prstGeom>
          <a:noFill/>
          <a:ln>
            <a:noFill/>
          </a:ln>
        </p:spPr>
      </p:pic>
      <p:sp>
        <p:nvSpPr>
          <p:cNvPr id="107" name="Google Shape;107;p20"/>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8" name="Google Shape;108;p20"/>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109" name="Google Shape;109;p20"/>
          <p:cNvPicPr preferRelativeResize="0"/>
          <p:nvPr/>
        </p:nvPicPr>
        <p:blipFill rotWithShape="1">
          <a:blip r:embed="rId4">
            <a:alphaModFix/>
          </a:blip>
          <a:srcRect b="0" l="0" r="0" t="0"/>
          <a:stretch/>
        </p:blipFill>
        <p:spPr>
          <a:xfrm>
            <a:off x="6510748" y="4428478"/>
            <a:ext cx="2383222" cy="618036"/>
          </a:xfrm>
          <a:prstGeom prst="rect">
            <a:avLst/>
          </a:prstGeom>
          <a:noFill/>
          <a:ln>
            <a:noFill/>
          </a:ln>
        </p:spPr>
      </p:pic>
      <p:pic>
        <p:nvPicPr>
          <p:cNvPr id="110" name="Google Shape;110;p20"/>
          <p:cNvPicPr preferRelativeResize="0"/>
          <p:nvPr/>
        </p:nvPicPr>
        <p:blipFill rotWithShape="1">
          <a:blip r:embed="rId4">
            <a:alphaModFix/>
          </a:blip>
          <a:srcRect b="0" l="0" r="0" t="0"/>
          <a:stretch/>
        </p:blipFill>
        <p:spPr>
          <a:xfrm>
            <a:off x="6510748" y="4428478"/>
            <a:ext cx="2383222" cy="618036"/>
          </a:xfrm>
          <a:prstGeom prst="rect">
            <a:avLst/>
          </a:prstGeom>
          <a:noFill/>
          <a:ln>
            <a:noFill/>
          </a:ln>
        </p:spPr>
      </p:pic>
      <p:sp>
        <p:nvSpPr>
          <p:cNvPr id="111" name="Google Shape;111;p20"/>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2" name="Google Shape;112;p20"/>
          <p:cNvPicPr preferRelativeResize="0"/>
          <p:nvPr/>
        </p:nvPicPr>
        <p:blipFill rotWithShape="1">
          <a:blip r:embed="rId5">
            <a:alphaModFix/>
          </a:blip>
          <a:srcRect b="0" l="0" r="0" t="0"/>
          <a:stretch/>
        </p:blipFill>
        <p:spPr>
          <a:xfrm>
            <a:off x="7184531" y="4491938"/>
            <a:ext cx="1664213" cy="5547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3"/>
          <p:cNvSpPr/>
          <p:nvPr/>
        </p:nvSpPr>
        <p:spPr>
          <a:xfrm>
            <a:off x="1191" y="1191"/>
            <a:ext cx="1200" cy="1200"/>
          </a:xfrm>
          <a:prstGeom prst="rect">
            <a:avLst/>
          </a:prstGeom>
          <a:solidFill>
            <a:srgbClr val="FFFFFF"/>
          </a:solidFill>
          <a:ln>
            <a:noFill/>
          </a:ln>
        </p:spPr>
      </p:sp>
      <p:sp>
        <p:nvSpPr>
          <p:cNvPr id="16" name="Google Shape;16;p3"/>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 name="Google Shape;17;p3"/>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 name="Shape 113"/>
        <p:cNvGrpSpPr/>
        <p:nvPr/>
      </p:nvGrpSpPr>
      <p:grpSpPr>
        <a:xfrm>
          <a:off x="0" y="0"/>
          <a:ext cx="0" cy="0"/>
          <a:chOff x="0" y="0"/>
          <a:chExt cx="0" cy="0"/>
        </a:xfrm>
      </p:grpSpPr>
      <p:sp>
        <p:nvSpPr>
          <p:cNvPr id="114" name="Google Shape;114;p21"/>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115" name="Google Shape;115;p21"/>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116" name="Google Shape;116;p21"/>
          <p:cNvSpPr txBox="1"/>
          <p:nvPr/>
        </p:nvSpPr>
        <p:spPr>
          <a:xfrm>
            <a:off x="353616" y="1596629"/>
            <a:ext cx="84225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 name="Google Shape;117;p21"/>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1"/>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119" name="Google Shape;119;p21"/>
          <p:cNvPicPr preferRelativeResize="0"/>
          <p:nvPr/>
        </p:nvPicPr>
        <p:blipFill rotWithShape="1">
          <a:blip r:embed="rId2">
            <a:alphaModFix/>
          </a:blip>
          <a:srcRect b="0" l="0" r="0" t="0"/>
          <a:stretch/>
        </p:blipFill>
        <p:spPr>
          <a:xfrm>
            <a:off x="6510748" y="4428478"/>
            <a:ext cx="2383222" cy="618036"/>
          </a:xfrm>
          <a:prstGeom prst="rect">
            <a:avLst/>
          </a:prstGeom>
          <a:noFill/>
          <a:ln>
            <a:noFill/>
          </a:ln>
        </p:spPr>
      </p:pic>
      <p:pic>
        <p:nvPicPr>
          <p:cNvPr id="120" name="Google Shape;120;p21"/>
          <p:cNvPicPr preferRelativeResize="0"/>
          <p:nvPr/>
        </p:nvPicPr>
        <p:blipFill rotWithShape="1">
          <a:blip r:embed="rId2">
            <a:alphaModFix/>
          </a:blip>
          <a:srcRect b="0" l="0" r="0" t="0"/>
          <a:stretch/>
        </p:blipFill>
        <p:spPr>
          <a:xfrm>
            <a:off x="6510748" y="4428478"/>
            <a:ext cx="2383222" cy="618036"/>
          </a:xfrm>
          <a:prstGeom prst="rect">
            <a:avLst/>
          </a:prstGeom>
          <a:noFill/>
          <a:ln>
            <a:noFill/>
          </a:ln>
        </p:spPr>
      </p:pic>
      <p:sp>
        <p:nvSpPr>
          <p:cNvPr id="121" name="Google Shape;121;p21"/>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2" name="Google Shape;122;p21"/>
          <p:cNvPicPr preferRelativeResize="0"/>
          <p:nvPr/>
        </p:nvPicPr>
        <p:blipFill rotWithShape="1">
          <a:blip r:embed="rId3">
            <a:alphaModFix/>
          </a:blip>
          <a:srcRect b="0" l="0" r="0" t="0"/>
          <a:stretch/>
        </p:blipFill>
        <p:spPr>
          <a:xfrm>
            <a:off x="7184531" y="4491938"/>
            <a:ext cx="1664213" cy="5547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23" name="Shape 123"/>
        <p:cNvGrpSpPr/>
        <p:nvPr/>
      </p:nvGrpSpPr>
      <p:grpSpPr>
        <a:xfrm>
          <a:off x="0" y="0"/>
          <a:ext cx="0" cy="0"/>
          <a:chOff x="0" y="0"/>
          <a:chExt cx="0" cy="0"/>
        </a:xfrm>
      </p:grpSpPr>
      <p:sp>
        <p:nvSpPr>
          <p:cNvPr id="124" name="Google Shape;124;p22"/>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524DFF"/>
                </a:solidFill>
                <a:latin typeface="Rubik"/>
                <a:ea typeface="Rubik"/>
                <a:cs typeface="Rubik"/>
                <a:sym typeface="Rubik"/>
              </a:rPr>
              <a:t>Welcome to the Dot Dot Dot </a:t>
            </a:r>
            <a:br>
              <a:rPr b="0" i="0" lang="en-GB" sz="3000" u="none" cap="none" strike="noStrike">
                <a:solidFill>
                  <a:srgbClr val="524DFF"/>
                </a:solidFill>
                <a:latin typeface="Rubik"/>
                <a:ea typeface="Rubik"/>
                <a:cs typeface="Rubik"/>
                <a:sym typeface="Rubik"/>
              </a:rPr>
            </a:br>
            <a:r>
              <a:rPr b="0" i="0" lang="en-GB" sz="3000" u="none" cap="none" strike="noStrike">
                <a:solidFill>
                  <a:srgbClr val="524DFF"/>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cxnSp>
        <p:nvCxnSpPr>
          <p:cNvPr id="125" name="Google Shape;125;p22"/>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126" name="Google Shape;126;p22"/>
          <p:cNvSpPr txBox="1"/>
          <p:nvPr/>
        </p:nvSpPr>
        <p:spPr>
          <a:xfrm>
            <a:off x="353616" y="1596629"/>
            <a:ext cx="42540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a:t>
            </a:r>
            <a:endParaRPr b="0" i="0" sz="1400" u="none" cap="none" strike="noStrike">
              <a:solidFill>
                <a:schemeClr val="dk1"/>
              </a:solidFill>
              <a:latin typeface="Calibri"/>
              <a:ea typeface="Calibri"/>
              <a:cs typeface="Calibri"/>
              <a:sym typeface="Calibri"/>
            </a:endParaRPr>
          </a:p>
        </p:txBody>
      </p:sp>
      <p:pic>
        <p:nvPicPr>
          <p:cNvPr id="127" name="Google Shape;127;p22"/>
          <p:cNvPicPr preferRelativeResize="0"/>
          <p:nvPr/>
        </p:nvPicPr>
        <p:blipFill rotWithShape="1">
          <a:blip r:embed="rId2">
            <a:alphaModFix/>
          </a:blip>
          <a:srcRect b="0" l="0" r="0" t="0"/>
          <a:stretch/>
        </p:blipFill>
        <p:spPr>
          <a:xfrm>
            <a:off x="5111355" y="1596629"/>
            <a:ext cx="3632595" cy="2421730"/>
          </a:xfrm>
          <a:prstGeom prst="rect">
            <a:avLst/>
          </a:prstGeom>
          <a:noFill/>
          <a:ln>
            <a:noFill/>
          </a:ln>
        </p:spPr>
      </p:pic>
      <p:sp>
        <p:nvSpPr>
          <p:cNvPr id="128" name="Google Shape;128;p22"/>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9" name="Google Shape;129;p22"/>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130" name="Google Shape;130;p22"/>
          <p:cNvPicPr preferRelativeResize="0"/>
          <p:nvPr/>
        </p:nvPicPr>
        <p:blipFill rotWithShape="1">
          <a:blip r:embed="rId3">
            <a:alphaModFix/>
          </a:blip>
          <a:srcRect b="0" l="0" r="0" t="0"/>
          <a:stretch/>
        </p:blipFill>
        <p:spPr>
          <a:xfrm>
            <a:off x="6510748" y="4428478"/>
            <a:ext cx="2383222" cy="618036"/>
          </a:xfrm>
          <a:prstGeom prst="rect">
            <a:avLst/>
          </a:prstGeom>
          <a:noFill/>
          <a:ln>
            <a:noFill/>
          </a:ln>
        </p:spPr>
      </p:pic>
      <p:pic>
        <p:nvPicPr>
          <p:cNvPr id="131" name="Google Shape;131;p22"/>
          <p:cNvPicPr preferRelativeResize="0"/>
          <p:nvPr/>
        </p:nvPicPr>
        <p:blipFill rotWithShape="1">
          <a:blip r:embed="rId3">
            <a:alphaModFix/>
          </a:blip>
          <a:srcRect b="0" l="0" r="0" t="0"/>
          <a:stretch/>
        </p:blipFill>
        <p:spPr>
          <a:xfrm>
            <a:off x="6510748" y="4428478"/>
            <a:ext cx="2383222" cy="618036"/>
          </a:xfrm>
          <a:prstGeom prst="rect">
            <a:avLst/>
          </a:prstGeom>
          <a:noFill/>
          <a:ln>
            <a:noFill/>
          </a:ln>
        </p:spPr>
      </p:pic>
      <p:sp>
        <p:nvSpPr>
          <p:cNvPr id="132" name="Google Shape;132;p22"/>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3" name="Google Shape;133;p22"/>
          <p:cNvPicPr preferRelativeResize="0"/>
          <p:nvPr/>
        </p:nvPicPr>
        <p:blipFill rotWithShape="1">
          <a:blip r:embed="rId4">
            <a:alphaModFix/>
          </a:blip>
          <a:srcRect b="0" l="0" r="0" t="0"/>
          <a:stretch/>
        </p:blipFill>
        <p:spPr>
          <a:xfrm>
            <a:off x="7184531" y="4491938"/>
            <a:ext cx="1664213" cy="5547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4" name="Shape 134"/>
        <p:cNvGrpSpPr/>
        <p:nvPr/>
      </p:nvGrpSpPr>
      <p:grpSpPr>
        <a:xfrm>
          <a:off x="0" y="0"/>
          <a:ext cx="0" cy="0"/>
          <a:chOff x="0" y="0"/>
          <a:chExt cx="0" cy="0"/>
        </a:xfrm>
      </p:grpSpPr>
      <p:sp>
        <p:nvSpPr>
          <p:cNvPr id="135" name="Google Shape;135;p23"/>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2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_4">
    <p:spTree>
      <p:nvGrpSpPr>
        <p:cNvPr id="137" name="Shape 137"/>
        <p:cNvGrpSpPr/>
        <p:nvPr/>
      </p:nvGrpSpPr>
      <p:grpSpPr>
        <a:xfrm>
          <a:off x="0" y="0"/>
          <a:ext cx="0" cy="0"/>
          <a:chOff x="0" y="0"/>
          <a:chExt cx="0" cy="0"/>
        </a:xfrm>
      </p:grpSpPr>
      <p:pic>
        <p:nvPicPr>
          <p:cNvPr id="138" name="Google Shape;138;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9" name="Google Shape;139;p24"/>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Title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140" name="Google Shape;140;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141" name="Google Shape;141;p24"/>
          <p:cNvPicPr preferRelativeResize="0"/>
          <p:nvPr/>
        </p:nvPicPr>
        <p:blipFill rotWithShape="1">
          <a:blip r:embed="rId3">
            <a:alphaModFix/>
          </a:blip>
          <a:srcRect b="0" l="0" r="0" t="0"/>
          <a:stretch/>
        </p:blipFill>
        <p:spPr>
          <a:xfrm>
            <a:off x="6228450" y="4171631"/>
            <a:ext cx="2915550" cy="97186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_5">
    <p:spTree>
      <p:nvGrpSpPr>
        <p:cNvPr id="142" name="Shape 142"/>
        <p:cNvGrpSpPr/>
        <p:nvPr/>
      </p:nvGrpSpPr>
      <p:grpSpPr>
        <a:xfrm>
          <a:off x="0" y="0"/>
          <a:ext cx="0" cy="0"/>
          <a:chOff x="0" y="0"/>
          <a:chExt cx="0" cy="0"/>
        </a:xfrm>
      </p:grpSpPr>
      <p:pic>
        <p:nvPicPr>
          <p:cNvPr id="143" name="Google Shape;143;p2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44" name="Google Shape;144;p25"/>
          <p:cNvPicPr preferRelativeResize="0"/>
          <p:nvPr/>
        </p:nvPicPr>
        <p:blipFill rotWithShape="1">
          <a:blip r:embed="rId3">
            <a:alphaModFix/>
          </a:blip>
          <a:srcRect b="0" l="0" r="0" t="0"/>
          <a:stretch/>
        </p:blipFill>
        <p:spPr>
          <a:xfrm>
            <a:off x="6228450" y="4171631"/>
            <a:ext cx="2915550" cy="97186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51" name="Shape 151"/>
        <p:cNvGrpSpPr/>
        <p:nvPr/>
      </p:nvGrpSpPr>
      <p:grpSpPr>
        <a:xfrm>
          <a:off x="0" y="0"/>
          <a:ext cx="0" cy="0"/>
          <a:chOff x="0" y="0"/>
          <a:chExt cx="0" cy="0"/>
        </a:xfrm>
      </p:grpSpPr>
      <p:pic>
        <p:nvPicPr>
          <p:cNvPr id="152" name="Google Shape;152;p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3" name="Google Shape;153;p27"/>
          <p:cNvSpPr txBox="1"/>
          <p:nvPr/>
        </p:nvSpPr>
        <p:spPr>
          <a:xfrm>
            <a:off x="246450" y="225020"/>
            <a:ext cx="7897500" cy="2319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4000">
                <a:solidFill>
                  <a:schemeClr val="lt1"/>
                </a:solidFill>
                <a:latin typeface="Rubik"/>
                <a:ea typeface="Rubik"/>
                <a:cs typeface="Rubik"/>
                <a:sym typeface="Rubik"/>
              </a:rPr>
              <a:t>[Title]</a:t>
            </a:r>
            <a:br>
              <a:rPr lang="en-GB" sz="3000">
                <a:solidFill>
                  <a:schemeClr val="lt1"/>
                </a:solidFill>
                <a:latin typeface="Rubik"/>
                <a:ea typeface="Rubik"/>
                <a:cs typeface="Rubik"/>
                <a:sym typeface="Rubik"/>
              </a:rPr>
            </a:br>
            <a:endParaRPr sz="3000">
              <a:solidFill>
                <a:schemeClr val="lt1"/>
              </a:solidFill>
              <a:latin typeface="Rubik"/>
              <a:ea typeface="Rubik"/>
              <a:cs typeface="Rubik"/>
              <a:sym typeface="Rubik"/>
            </a:endParaRPr>
          </a:p>
          <a:p>
            <a:pPr indent="0" lvl="0" marL="0" marR="0" rtl="0" algn="l">
              <a:spcBef>
                <a:spcPts val="0"/>
              </a:spcBef>
              <a:spcAft>
                <a:spcPts val="0"/>
              </a:spcAft>
              <a:buNone/>
            </a:pPr>
            <a:r>
              <a:t/>
            </a:r>
            <a:endParaRPr sz="3000">
              <a:solidFill>
                <a:schemeClr val="lt1"/>
              </a:solidFill>
              <a:latin typeface="Rubik"/>
              <a:ea typeface="Rubik"/>
              <a:cs typeface="Rubik"/>
              <a:sym typeface="Rubik"/>
            </a:endParaRPr>
          </a:p>
          <a:p>
            <a:pPr indent="0" lvl="0" marL="0" marR="0" rtl="0" algn="l">
              <a:spcBef>
                <a:spcPts val="0"/>
              </a:spcBef>
              <a:spcAft>
                <a:spcPts val="0"/>
              </a:spcAft>
              <a:buNone/>
            </a:pPr>
            <a:r>
              <a:rPr lang="en-GB" sz="2500">
                <a:solidFill>
                  <a:schemeClr val="lt1"/>
                </a:solidFill>
                <a:latin typeface="Rubik"/>
                <a:ea typeface="Rubik"/>
                <a:cs typeface="Rubik"/>
                <a:sym typeface="Rubik"/>
              </a:rPr>
              <a:t>Author/Presenter</a:t>
            </a:r>
            <a:br>
              <a:rPr lang="en-GB" sz="2500">
                <a:solidFill>
                  <a:schemeClr val="lt1"/>
                </a:solidFill>
                <a:latin typeface="Rubik"/>
                <a:ea typeface="Rubik"/>
                <a:cs typeface="Rubik"/>
                <a:sym typeface="Rubik"/>
              </a:rPr>
            </a:br>
            <a:r>
              <a:rPr lang="en-GB" sz="2500">
                <a:solidFill>
                  <a:schemeClr val="lt1"/>
                </a:solidFill>
                <a:latin typeface="Rubik"/>
                <a:ea typeface="Rubik"/>
                <a:cs typeface="Rubik"/>
                <a:sym typeface="Rubik"/>
              </a:rPr>
              <a:t>Date</a:t>
            </a:r>
            <a:endParaRPr sz="600"/>
          </a:p>
        </p:txBody>
      </p:sp>
      <p:pic>
        <p:nvPicPr>
          <p:cNvPr id="154" name="Google Shape;154;p27"/>
          <p:cNvPicPr preferRelativeResize="0"/>
          <p:nvPr/>
        </p:nvPicPr>
        <p:blipFill rotWithShape="1">
          <a:blip r:embed="rId3">
            <a:alphaModFix/>
          </a:blip>
          <a:srcRect b="0" l="0" r="0" t="0"/>
          <a:stretch/>
        </p:blipFill>
        <p:spPr>
          <a:xfrm>
            <a:off x="5715000" y="4171631"/>
            <a:ext cx="2915550" cy="97186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2">
    <p:spTree>
      <p:nvGrpSpPr>
        <p:cNvPr id="155" name="Shape 155"/>
        <p:cNvGrpSpPr/>
        <p:nvPr/>
      </p:nvGrpSpPr>
      <p:grpSpPr>
        <a:xfrm>
          <a:off x="0" y="0"/>
          <a:ext cx="0" cy="0"/>
          <a:chOff x="0" y="0"/>
          <a:chExt cx="0" cy="0"/>
        </a:xfrm>
      </p:grpSpPr>
      <p:pic>
        <p:nvPicPr>
          <p:cNvPr id="156" name="Google Shape;156;p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7" name="Google Shape;157;p28"/>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158" name="Google Shape;158;p2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buNone/>
              <a:defRPr sz="1000">
                <a:solidFill>
                  <a:schemeClr val="dk1"/>
                </a:solidFill>
              </a:defRPr>
            </a:lvl1pPr>
            <a:lvl2pPr lvl="1" rtl="0">
              <a:buNone/>
              <a:defRPr sz="1000">
                <a:solidFill>
                  <a:schemeClr val="dk1"/>
                </a:solidFill>
              </a:defRPr>
            </a:lvl2pPr>
            <a:lvl3pPr lvl="2" rtl="0">
              <a:buNone/>
              <a:defRPr sz="1000">
                <a:solidFill>
                  <a:schemeClr val="dk1"/>
                </a:solidFill>
              </a:defRPr>
            </a:lvl3pPr>
            <a:lvl4pPr lvl="3" rtl="0">
              <a:buNone/>
              <a:defRPr sz="1000">
                <a:solidFill>
                  <a:schemeClr val="dk1"/>
                </a:solidFill>
              </a:defRPr>
            </a:lvl4pPr>
            <a:lvl5pPr lvl="4" rtl="0">
              <a:buNone/>
              <a:defRPr sz="1000">
                <a:solidFill>
                  <a:schemeClr val="dk1"/>
                </a:solidFill>
              </a:defRPr>
            </a:lvl5pPr>
            <a:lvl6pPr lvl="5" rtl="0">
              <a:buNone/>
              <a:defRPr sz="1000">
                <a:solidFill>
                  <a:schemeClr val="dk1"/>
                </a:solidFill>
              </a:defRPr>
            </a:lvl6pPr>
            <a:lvl7pPr lvl="6" rtl="0">
              <a:buNone/>
              <a:defRPr sz="1000">
                <a:solidFill>
                  <a:schemeClr val="dk1"/>
                </a:solidFill>
              </a:defRPr>
            </a:lvl7pPr>
            <a:lvl8pPr lvl="7" rtl="0">
              <a:buNone/>
              <a:defRPr sz="1000">
                <a:solidFill>
                  <a:schemeClr val="dk1"/>
                </a:solidFill>
              </a:defRPr>
            </a:lvl8pPr>
            <a:lvl9pPr lvl="8" rtl="0">
              <a:buNone/>
              <a:defRPr sz="1000">
                <a:solidFill>
                  <a:schemeClr val="dk1"/>
                </a:solidFill>
              </a:defRPr>
            </a:lvl9pPr>
          </a:lstStyle>
          <a:p>
            <a:pPr indent="0" lvl="0" marL="0" rtl="0" algn="l">
              <a:spcBef>
                <a:spcPts val="0"/>
              </a:spcBef>
              <a:spcAft>
                <a:spcPts val="0"/>
              </a:spcAft>
              <a:buNone/>
            </a:pPr>
            <a:fld id="{00000000-1234-1234-1234-123412341234}" type="slidenum">
              <a:rPr lang="en-GB"/>
              <a:t>‹#›</a:t>
            </a:fld>
            <a:endParaRPr/>
          </a:p>
        </p:txBody>
      </p:sp>
      <p:pic>
        <p:nvPicPr>
          <p:cNvPr id="159" name="Google Shape;159;p28"/>
          <p:cNvPicPr preferRelativeResize="0"/>
          <p:nvPr/>
        </p:nvPicPr>
        <p:blipFill>
          <a:blip r:embed="rId3">
            <a:alphaModFix/>
          </a:blip>
          <a:stretch>
            <a:fillRect/>
          </a:stretch>
        </p:blipFill>
        <p:spPr>
          <a:xfrm>
            <a:off x="6228450" y="4171631"/>
            <a:ext cx="2915550" cy="97186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_3">
    <p:spTree>
      <p:nvGrpSpPr>
        <p:cNvPr id="160" name="Shape 160"/>
        <p:cNvGrpSpPr/>
        <p:nvPr/>
      </p:nvGrpSpPr>
      <p:grpSpPr>
        <a:xfrm>
          <a:off x="0" y="0"/>
          <a:ext cx="0" cy="0"/>
          <a:chOff x="0" y="0"/>
          <a:chExt cx="0" cy="0"/>
        </a:xfrm>
      </p:grpSpPr>
      <p:pic>
        <p:nvPicPr>
          <p:cNvPr id="161" name="Google Shape;161;p2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62" name="Google Shape;162;p29"/>
          <p:cNvPicPr preferRelativeResize="0"/>
          <p:nvPr/>
        </p:nvPicPr>
        <p:blipFill>
          <a:blip r:embed="rId3">
            <a:alphaModFix/>
          </a:blip>
          <a:stretch>
            <a:fillRect/>
          </a:stretch>
        </p:blipFill>
        <p:spPr>
          <a:xfrm>
            <a:off x="6228450" y="4171631"/>
            <a:ext cx="2915550" cy="971869"/>
          </a:xfrm>
          <a:prstGeom prst="rect">
            <a:avLst/>
          </a:prstGeom>
          <a:noFill/>
          <a:ln>
            <a:noFill/>
          </a:ln>
        </p:spPr>
      </p:pic>
      <p:sp>
        <p:nvSpPr>
          <p:cNvPr id="163" name="Google Shape;163;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64" name="Shape 164"/>
        <p:cNvGrpSpPr/>
        <p:nvPr/>
      </p:nvGrpSpPr>
      <p:grpSpPr>
        <a:xfrm>
          <a:off x="0" y="0"/>
          <a:ext cx="0" cy="0"/>
          <a:chOff x="0" y="0"/>
          <a:chExt cx="0" cy="0"/>
        </a:xfrm>
      </p:grpSpPr>
      <p:pic>
        <p:nvPicPr>
          <p:cNvPr id="165" name="Google Shape;165;p3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6" name="Google Shape;166;p30"/>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7" name="Google Shape;167;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8" name="Shape 168"/>
        <p:cNvGrpSpPr/>
        <p:nvPr/>
      </p:nvGrpSpPr>
      <p:grpSpPr>
        <a:xfrm>
          <a:off x="0" y="0"/>
          <a:ext cx="0" cy="0"/>
          <a:chOff x="0" y="0"/>
          <a:chExt cx="0" cy="0"/>
        </a:xfrm>
      </p:grpSpPr>
      <p:sp>
        <p:nvSpPr>
          <p:cNvPr id="169" name="Google Shape;169;p31"/>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0" name="Google Shape;170;p31"/>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171" name="Google Shape;171;p31"/>
          <p:cNvSpPr txBox="1"/>
          <p:nvPr/>
        </p:nvSpPr>
        <p:spPr>
          <a:xfrm>
            <a:off x="246460" y="225028"/>
            <a:ext cx="78975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p>
        </p:txBody>
      </p:sp>
      <p:sp>
        <p:nvSpPr>
          <p:cNvPr id="172" name="Google Shape;172;p31"/>
          <p:cNvSpPr txBox="1"/>
          <p:nvPr/>
        </p:nvSpPr>
        <p:spPr>
          <a:xfrm>
            <a:off x="353616" y="1596629"/>
            <a:ext cx="8422500" cy="2008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300">
              <a:solidFill>
                <a:srgbClr val="595959"/>
              </a:solidFill>
              <a:latin typeface="Rubik"/>
              <a:ea typeface="Rubik"/>
              <a:cs typeface="Rubik"/>
              <a:sym typeface="Rubik"/>
            </a:endParaRPr>
          </a:p>
        </p:txBody>
      </p:sp>
      <p:sp>
        <p:nvSpPr>
          <p:cNvPr id="173" name="Google Shape;173;p31"/>
          <p:cNvSpPr/>
          <p:nvPr/>
        </p:nvSpPr>
        <p:spPr>
          <a:xfrm>
            <a:off x="4320090" y="3315973"/>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74" name="Google Shape;174;p31"/>
          <p:cNvCxnSpPr/>
          <p:nvPr/>
        </p:nvCxnSpPr>
        <p:spPr>
          <a:xfrm flipH="1" rot="10800000">
            <a:off x="557784" y="1106424"/>
            <a:ext cx="8019300" cy="27300"/>
          </a:xfrm>
          <a:prstGeom prst="straightConnector1">
            <a:avLst/>
          </a:prstGeom>
          <a:noFill/>
          <a:ln cap="flat" cmpd="sng" w="9525">
            <a:solidFill>
              <a:srgbClr val="524DFF"/>
            </a:solidFill>
            <a:prstDash val="solid"/>
            <a:miter lim="800000"/>
            <a:headEnd len="sm" w="sm" type="none"/>
            <a:tailEnd len="sm" w="sm" type="none"/>
          </a:ln>
          <a:effectLst>
            <a:outerShdw blurRad="57150" rotWithShape="0" algn="bl" dir="5400000" dist="19050">
              <a:srgbClr val="000000">
                <a:alpha val="50000"/>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 name="Google Shape;20;p4"/>
          <p:cNvSpPr txBox="1"/>
          <p:nvPr/>
        </p:nvSpPr>
        <p:spPr>
          <a:xfrm>
            <a:off x="246450" y="225020"/>
            <a:ext cx="7897500" cy="2319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Rubik"/>
                <a:ea typeface="Rubik"/>
                <a:cs typeface="Rubik"/>
                <a:sym typeface="Rubik"/>
              </a:rPr>
              <a:t>[Title]</a:t>
            </a:r>
            <a:br>
              <a:rPr b="0" i="0" lang="en-GB" sz="3000" u="none" cap="none" strike="noStrike">
                <a:solidFill>
                  <a:schemeClr val="lt1"/>
                </a:solidFill>
                <a:latin typeface="Rubik"/>
                <a:ea typeface="Rubik"/>
                <a:cs typeface="Rubik"/>
                <a:sym typeface="Rubik"/>
              </a:rPr>
            </a:br>
            <a:endParaRPr b="0" i="0" sz="3000" u="none" cap="none" strike="noStrike">
              <a:solidFill>
                <a:schemeClr val="lt1"/>
              </a:solidFill>
              <a:latin typeface="Rubik"/>
              <a:ea typeface="Rubik"/>
              <a:cs typeface="Rubik"/>
              <a:sym typeface="Rubik"/>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Rubik"/>
              <a:ea typeface="Rubik"/>
              <a:cs typeface="Rubik"/>
              <a:sym typeface="Rubik"/>
            </a:endParaRPr>
          </a:p>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lt1"/>
                </a:solidFill>
                <a:latin typeface="Rubik"/>
                <a:ea typeface="Rubik"/>
                <a:cs typeface="Rubik"/>
                <a:sym typeface="Rubik"/>
              </a:rPr>
              <a:t>Author/Presenter</a:t>
            </a:r>
            <a:br>
              <a:rPr b="0" i="0" lang="en-GB" sz="2500" u="none" cap="none" strike="noStrike">
                <a:solidFill>
                  <a:schemeClr val="lt1"/>
                </a:solidFill>
                <a:latin typeface="Rubik"/>
                <a:ea typeface="Rubik"/>
                <a:cs typeface="Rubik"/>
                <a:sym typeface="Rubik"/>
              </a:rPr>
            </a:br>
            <a:r>
              <a:rPr b="0" i="0" lang="en-GB" sz="2500" u="none" cap="none" strike="noStrike">
                <a:solidFill>
                  <a:schemeClr val="lt1"/>
                </a:solidFill>
                <a:latin typeface="Rubik"/>
                <a:ea typeface="Rubik"/>
                <a:cs typeface="Rubik"/>
                <a:sym typeface="Rubik"/>
              </a:rPr>
              <a:t>Date</a:t>
            </a:r>
            <a:endParaRPr b="0" i="0" sz="600" u="none" cap="none" strike="noStrike">
              <a:solidFill>
                <a:srgbClr val="000000"/>
              </a:solidFill>
              <a:latin typeface="Arial"/>
              <a:ea typeface="Arial"/>
              <a:cs typeface="Arial"/>
              <a:sym typeface="Arial"/>
            </a:endParaRPr>
          </a:p>
        </p:txBody>
      </p:sp>
      <p:pic>
        <p:nvPicPr>
          <p:cNvPr id="21" name="Google Shape;21;p4"/>
          <p:cNvPicPr preferRelativeResize="0"/>
          <p:nvPr/>
        </p:nvPicPr>
        <p:blipFill rotWithShape="1">
          <a:blip r:embed="rId3">
            <a:alphaModFix/>
          </a:blip>
          <a:srcRect b="0" l="0" r="0" t="0"/>
          <a:stretch/>
        </p:blipFill>
        <p:spPr>
          <a:xfrm>
            <a:off x="5715000" y="4171631"/>
            <a:ext cx="2915550" cy="97186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5" name="Shape 175"/>
        <p:cNvGrpSpPr/>
        <p:nvPr/>
      </p:nvGrpSpPr>
      <p:grpSpPr>
        <a:xfrm>
          <a:off x="0" y="0"/>
          <a:ext cx="0" cy="0"/>
          <a:chOff x="0" y="0"/>
          <a:chExt cx="0" cy="0"/>
        </a:xfrm>
      </p:grpSpPr>
      <p:sp>
        <p:nvSpPr>
          <p:cNvPr id="176" name="Google Shape;176;p32"/>
          <p:cNvSpPr txBox="1"/>
          <p:nvPr>
            <p:ph type="title"/>
          </p:nvPr>
        </p:nvSpPr>
        <p:spPr>
          <a:xfrm>
            <a:off x="246460" y="21771"/>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524DFF"/>
              </a:buClr>
              <a:buSzPts val="2400"/>
              <a:buFont typeface="Rubik"/>
              <a:buNone/>
              <a:defRPr b="0" i="0" sz="2400" u="none" cap="none" strike="noStrike">
                <a:solidFill>
                  <a:srgbClr val="524DFF"/>
                </a:solidFill>
                <a:latin typeface="Rubik"/>
                <a:ea typeface="Rubik"/>
                <a:cs typeface="Rubik"/>
                <a:sym typeface="Rubik"/>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7" name="Google Shape;177;p32"/>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8" name="Google Shape;178;p32"/>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179" name="Google Shape;179;p32"/>
          <p:cNvSpPr txBox="1"/>
          <p:nvPr>
            <p:ph idx="1" type="body"/>
          </p:nvPr>
        </p:nvSpPr>
        <p:spPr>
          <a:xfrm>
            <a:off x="353615" y="1609725"/>
            <a:ext cx="8422500" cy="1848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595959"/>
              </a:buClr>
              <a:buSzPts val="2300"/>
              <a:buFont typeface="Arial"/>
              <a:buNone/>
              <a:defRPr b="0" i="0" sz="2300" u="none" cap="none" strike="noStrike">
                <a:solidFill>
                  <a:srgbClr val="595959"/>
                </a:solidFill>
                <a:latin typeface="Rubik"/>
                <a:ea typeface="Rubik"/>
                <a:cs typeface="Rubik"/>
                <a:sym typeface="Rubik"/>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p33"/>
          <p:cNvSpPr/>
          <p:nvPr/>
        </p:nvSpPr>
        <p:spPr>
          <a:xfrm>
            <a:off x="1191" y="1191"/>
            <a:ext cx="1200" cy="1200"/>
          </a:xfrm>
          <a:prstGeom prst="rect">
            <a:avLst/>
          </a:prstGeom>
          <a:solidFill>
            <a:srgbClr val="FFFFFF"/>
          </a:solidFill>
          <a:ln>
            <a:noFill/>
          </a:ln>
        </p:spPr>
      </p:sp>
      <p:sp>
        <p:nvSpPr>
          <p:cNvPr id="182" name="Google Shape;182;p33"/>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3" name="Google Shape;183;p33"/>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4" name="Shape 184"/>
        <p:cNvGrpSpPr/>
        <p:nvPr/>
      </p:nvGrpSpPr>
      <p:grpSpPr>
        <a:xfrm>
          <a:off x="0" y="0"/>
          <a:ext cx="0" cy="0"/>
          <a:chOff x="0" y="0"/>
          <a:chExt cx="0" cy="0"/>
        </a:xfrm>
      </p:grpSpPr>
      <p:sp>
        <p:nvSpPr>
          <p:cNvPr id="185" name="Google Shape;185;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6" name="Google Shape;186;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8" name="Google Shape;188;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9" name="Shape 189"/>
        <p:cNvGrpSpPr/>
        <p:nvPr/>
      </p:nvGrpSpPr>
      <p:grpSpPr>
        <a:xfrm>
          <a:off x="0" y="0"/>
          <a:ext cx="0" cy="0"/>
          <a:chOff x="0" y="0"/>
          <a:chExt cx="0" cy="0"/>
        </a:xfrm>
      </p:grpSpPr>
      <p:pic>
        <p:nvPicPr>
          <p:cNvPr id="190" name="Google Shape;190;p3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1" name="Google Shape;191;p35"/>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192" name="Google Shape;192;p35"/>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94" name="Shape 194"/>
        <p:cNvGrpSpPr/>
        <p:nvPr/>
      </p:nvGrpSpPr>
      <p:grpSpPr>
        <a:xfrm>
          <a:off x="0" y="0"/>
          <a:ext cx="0" cy="0"/>
          <a:chOff x="0" y="0"/>
          <a:chExt cx="0" cy="0"/>
        </a:xfrm>
      </p:grpSpPr>
      <p:pic>
        <p:nvPicPr>
          <p:cNvPr id="195" name="Google Shape;195;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6" name="Google Shape;196;p36"/>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197" name="Google Shape;197;p36"/>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9" name="Shape 199"/>
        <p:cNvGrpSpPr/>
        <p:nvPr/>
      </p:nvGrpSpPr>
      <p:grpSpPr>
        <a:xfrm>
          <a:off x="0" y="0"/>
          <a:ext cx="0" cy="0"/>
          <a:chOff x="0" y="0"/>
          <a:chExt cx="0" cy="0"/>
        </a:xfrm>
      </p:grpSpPr>
      <p:sp>
        <p:nvSpPr>
          <p:cNvPr id="200" name="Google Shape;200;p37"/>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01" name="Google Shape;201;p37"/>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pic>
        <p:nvPicPr>
          <p:cNvPr id="202" name="Google Shape;202;p37"/>
          <p:cNvPicPr preferRelativeResize="0"/>
          <p:nvPr/>
        </p:nvPicPr>
        <p:blipFill rotWithShape="1">
          <a:blip r:embed="rId2">
            <a:alphaModFix/>
          </a:blip>
          <a:srcRect b="0" l="0" r="0" t="0"/>
          <a:stretch/>
        </p:blipFill>
        <p:spPr>
          <a:xfrm>
            <a:off x="63796" y="1556788"/>
            <a:ext cx="4271100" cy="2847300"/>
          </a:xfrm>
          <a:prstGeom prst="rect">
            <a:avLst/>
          </a:prstGeom>
          <a:noFill/>
          <a:ln>
            <a:noFill/>
          </a:ln>
        </p:spPr>
      </p:pic>
      <p:pic>
        <p:nvPicPr>
          <p:cNvPr id="203" name="Google Shape;203;p37"/>
          <p:cNvPicPr preferRelativeResize="0"/>
          <p:nvPr/>
        </p:nvPicPr>
        <p:blipFill rotWithShape="1">
          <a:blip r:embed="rId3">
            <a:alphaModFix/>
          </a:blip>
          <a:srcRect b="0" l="0" r="0" t="0"/>
          <a:stretch/>
        </p:blipFill>
        <p:spPr>
          <a:xfrm>
            <a:off x="4603898" y="1556788"/>
            <a:ext cx="4271100" cy="2847300"/>
          </a:xfrm>
          <a:prstGeom prst="rect">
            <a:avLst/>
          </a:prstGeom>
          <a:noFill/>
          <a:ln>
            <a:noFill/>
          </a:ln>
        </p:spPr>
      </p:pic>
      <p:sp>
        <p:nvSpPr>
          <p:cNvPr id="204" name="Google Shape;204;p37"/>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06" name="Shape 206"/>
        <p:cNvGrpSpPr/>
        <p:nvPr/>
      </p:nvGrpSpPr>
      <p:grpSpPr>
        <a:xfrm>
          <a:off x="0" y="0"/>
          <a:ext cx="0" cy="0"/>
          <a:chOff x="0" y="0"/>
          <a:chExt cx="0" cy="0"/>
        </a:xfrm>
      </p:grpSpPr>
      <p:sp>
        <p:nvSpPr>
          <p:cNvPr id="207" name="Google Shape;207;p38"/>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08" name="Google Shape;208;p38"/>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209" name="Google Shape;209;p38"/>
          <p:cNvSpPr txBox="1"/>
          <p:nvPr/>
        </p:nvSpPr>
        <p:spPr>
          <a:xfrm>
            <a:off x="353616" y="1596629"/>
            <a:ext cx="8422500" cy="2146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0" name="Google Shape;210;p38"/>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1" name="Google Shape;211;p38"/>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12" name="Shape 212"/>
        <p:cNvGrpSpPr/>
        <p:nvPr/>
      </p:nvGrpSpPr>
      <p:grpSpPr>
        <a:xfrm>
          <a:off x="0" y="0"/>
          <a:ext cx="0" cy="0"/>
          <a:chOff x="0" y="0"/>
          <a:chExt cx="0" cy="0"/>
        </a:xfrm>
      </p:grpSpPr>
      <p:sp>
        <p:nvSpPr>
          <p:cNvPr id="213" name="Google Shape;213;p39"/>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14" name="Google Shape;214;p39"/>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215" name="Google Shape;215;p39"/>
          <p:cNvSpPr txBox="1"/>
          <p:nvPr/>
        </p:nvSpPr>
        <p:spPr>
          <a:xfrm>
            <a:off x="353616" y="1596629"/>
            <a:ext cx="4254000" cy="2146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a:t>
            </a:r>
            <a:endParaRPr sz="1400">
              <a:solidFill>
                <a:schemeClr val="dk1"/>
              </a:solidFill>
              <a:latin typeface="Calibri"/>
              <a:ea typeface="Calibri"/>
              <a:cs typeface="Calibri"/>
              <a:sym typeface="Calibri"/>
            </a:endParaRPr>
          </a:p>
        </p:txBody>
      </p:sp>
      <p:pic>
        <p:nvPicPr>
          <p:cNvPr id="216" name="Google Shape;216;p39"/>
          <p:cNvPicPr preferRelativeResize="0"/>
          <p:nvPr/>
        </p:nvPicPr>
        <p:blipFill rotWithShape="1">
          <a:blip r:embed="rId2">
            <a:alphaModFix/>
          </a:blip>
          <a:srcRect b="0" l="0" r="0" t="0"/>
          <a:stretch/>
        </p:blipFill>
        <p:spPr>
          <a:xfrm>
            <a:off x="5111355" y="1596629"/>
            <a:ext cx="3632595" cy="2421730"/>
          </a:xfrm>
          <a:prstGeom prst="rect">
            <a:avLst/>
          </a:prstGeom>
          <a:noFill/>
          <a:ln>
            <a:noFill/>
          </a:ln>
        </p:spPr>
      </p:pic>
      <p:sp>
        <p:nvSpPr>
          <p:cNvPr id="217" name="Google Shape;217;p39"/>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8" name="Google Shape;218;p39"/>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19" name="Shape 219"/>
        <p:cNvGrpSpPr/>
        <p:nvPr/>
      </p:nvGrpSpPr>
      <p:grpSpPr>
        <a:xfrm>
          <a:off x="0" y="0"/>
          <a:ext cx="0" cy="0"/>
          <a:chOff x="0" y="0"/>
          <a:chExt cx="0" cy="0"/>
        </a:xfrm>
      </p:grpSpPr>
      <p:pic>
        <p:nvPicPr>
          <p:cNvPr id="220" name="Google Shape;220;p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21" name="Google Shape;221;p40"/>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pic>
        <p:nvPicPr>
          <p:cNvPr id="222" name="Google Shape;222;p40"/>
          <p:cNvPicPr preferRelativeResize="0"/>
          <p:nvPr/>
        </p:nvPicPr>
        <p:blipFill>
          <a:blip r:embed="rId3">
            <a:alphaModFix/>
          </a:blip>
          <a:stretch>
            <a:fillRect/>
          </a:stretch>
        </p:blipFill>
        <p:spPr>
          <a:xfrm>
            <a:off x="6228450" y="4171631"/>
            <a:ext cx="2915550" cy="971869"/>
          </a:xfrm>
          <a:prstGeom prst="rect">
            <a:avLst/>
          </a:prstGeom>
          <a:noFill/>
          <a:ln>
            <a:noFill/>
          </a:ln>
        </p:spPr>
      </p:pic>
      <p:sp>
        <p:nvSpPr>
          <p:cNvPr id="223" name="Google Shape;223;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24" name="Shape 224"/>
        <p:cNvGrpSpPr/>
        <p:nvPr/>
      </p:nvGrpSpPr>
      <p:grpSpPr>
        <a:xfrm>
          <a:off x="0" y="0"/>
          <a:ext cx="0" cy="0"/>
          <a:chOff x="0" y="0"/>
          <a:chExt cx="0" cy="0"/>
        </a:xfrm>
      </p:grpSpPr>
      <p:pic>
        <p:nvPicPr>
          <p:cNvPr id="225" name="Google Shape;225;p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26" name="Google Shape;226;p41"/>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227" name="Google Shape;227;p41"/>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8" name="Google Shape;228;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2">
    <p:spTree>
      <p:nvGrpSpPr>
        <p:cNvPr id="22"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 name="Google Shape;24;p5"/>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Rubik"/>
                <a:ea typeface="Rubik"/>
                <a:cs typeface="Rubik"/>
                <a:sym typeface="Rubik"/>
              </a:rPr>
              <a:t>Welcome to the Dot Dot Dot </a:t>
            </a:r>
            <a:br>
              <a:rPr b="0" i="0" lang="en-GB" sz="3000" u="none" cap="none" strike="noStrike">
                <a:solidFill>
                  <a:schemeClr val="lt1"/>
                </a:solidFill>
                <a:latin typeface="Rubik"/>
                <a:ea typeface="Rubik"/>
                <a:cs typeface="Rubik"/>
                <a:sym typeface="Rubik"/>
              </a:rPr>
            </a:br>
            <a:r>
              <a:rPr b="0" i="0" lang="en-GB" sz="3000" u="none" cap="none" strike="noStrike">
                <a:solidFill>
                  <a:schemeClr val="lt1"/>
                </a:solidFill>
                <a:latin typeface="Rubik"/>
                <a:ea typeface="Rubik"/>
                <a:cs typeface="Rubik"/>
                <a:sym typeface="Rubik"/>
              </a:rPr>
              <a:t>PowerPoint template</a:t>
            </a:r>
            <a:endParaRPr b="0" i="0" sz="1100" u="none" cap="none" strike="noStrike">
              <a:solidFill>
                <a:srgbClr val="000000"/>
              </a:solidFill>
              <a:latin typeface="Arial"/>
              <a:ea typeface="Arial"/>
              <a:cs typeface="Arial"/>
              <a:sym typeface="Arial"/>
            </a:endParaRPr>
          </a:p>
        </p:txBody>
      </p:sp>
      <p:sp>
        <p:nvSpPr>
          <p:cNvPr id="25" name="Google Shape;25;p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id="26" name="Google Shape;26;p5"/>
          <p:cNvPicPr preferRelativeResize="0"/>
          <p:nvPr/>
        </p:nvPicPr>
        <p:blipFill rotWithShape="1">
          <a:blip r:embed="rId3">
            <a:alphaModFix/>
          </a:blip>
          <a:srcRect b="0" l="0" r="0" t="0"/>
          <a:stretch/>
        </p:blipFill>
        <p:spPr>
          <a:xfrm>
            <a:off x="6228450" y="4171631"/>
            <a:ext cx="2915550" cy="97186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29" name="Shape 229"/>
        <p:cNvGrpSpPr/>
        <p:nvPr/>
      </p:nvGrpSpPr>
      <p:grpSpPr>
        <a:xfrm>
          <a:off x="0" y="0"/>
          <a:ext cx="0" cy="0"/>
          <a:chOff x="0" y="0"/>
          <a:chExt cx="0" cy="0"/>
        </a:xfrm>
      </p:grpSpPr>
      <p:pic>
        <p:nvPicPr>
          <p:cNvPr id="230" name="Google Shape;230;p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1" name="Google Shape;231;p42"/>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232" name="Google Shape;232;p42"/>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3" name="Google Shape;233;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34" name="Shape 234"/>
        <p:cNvGrpSpPr/>
        <p:nvPr/>
      </p:nvGrpSpPr>
      <p:grpSpPr>
        <a:xfrm>
          <a:off x="0" y="0"/>
          <a:ext cx="0" cy="0"/>
          <a:chOff x="0" y="0"/>
          <a:chExt cx="0" cy="0"/>
        </a:xfrm>
      </p:grpSpPr>
      <p:pic>
        <p:nvPicPr>
          <p:cNvPr id="235" name="Google Shape;235;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6" name="Google Shape;236;p43"/>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Welcome to the Dot Dot Dot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237" name="Google Shape;237;p43"/>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chemeClr val="lt1"/>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8" name="Google Shape;238;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39" name="Shape 239"/>
        <p:cNvGrpSpPr/>
        <p:nvPr/>
      </p:nvGrpSpPr>
      <p:grpSpPr>
        <a:xfrm>
          <a:off x="0" y="0"/>
          <a:ext cx="0" cy="0"/>
          <a:chOff x="0" y="0"/>
          <a:chExt cx="0" cy="0"/>
        </a:xfrm>
      </p:grpSpPr>
      <p:sp>
        <p:nvSpPr>
          <p:cNvPr id="240" name="Google Shape;240;p44"/>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41" name="Google Shape;241;p44"/>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pic>
        <p:nvPicPr>
          <p:cNvPr id="242" name="Google Shape;242;p44"/>
          <p:cNvPicPr preferRelativeResize="0"/>
          <p:nvPr/>
        </p:nvPicPr>
        <p:blipFill rotWithShape="1">
          <a:blip r:embed="rId2">
            <a:alphaModFix/>
          </a:blip>
          <a:srcRect b="0" l="0" r="0" t="0"/>
          <a:stretch/>
        </p:blipFill>
        <p:spPr>
          <a:xfrm>
            <a:off x="63796" y="1556788"/>
            <a:ext cx="4271100" cy="2847300"/>
          </a:xfrm>
          <a:prstGeom prst="rect">
            <a:avLst/>
          </a:prstGeom>
          <a:noFill/>
          <a:ln>
            <a:noFill/>
          </a:ln>
        </p:spPr>
      </p:pic>
      <p:pic>
        <p:nvPicPr>
          <p:cNvPr id="243" name="Google Shape;243;p44"/>
          <p:cNvPicPr preferRelativeResize="0"/>
          <p:nvPr/>
        </p:nvPicPr>
        <p:blipFill rotWithShape="1">
          <a:blip r:embed="rId3">
            <a:alphaModFix/>
          </a:blip>
          <a:srcRect b="0" l="0" r="0" t="0"/>
          <a:stretch/>
        </p:blipFill>
        <p:spPr>
          <a:xfrm>
            <a:off x="4603898" y="1556788"/>
            <a:ext cx="4271100" cy="2847300"/>
          </a:xfrm>
          <a:prstGeom prst="rect">
            <a:avLst/>
          </a:prstGeom>
          <a:noFill/>
          <a:ln>
            <a:noFill/>
          </a:ln>
        </p:spPr>
      </p:pic>
      <p:sp>
        <p:nvSpPr>
          <p:cNvPr id="244" name="Google Shape;244;p44"/>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5" name="Google Shape;245;p44"/>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246" name="Google Shape;246;p44"/>
          <p:cNvPicPr preferRelativeResize="0"/>
          <p:nvPr/>
        </p:nvPicPr>
        <p:blipFill rotWithShape="1">
          <a:blip r:embed="rId4">
            <a:alphaModFix/>
          </a:blip>
          <a:srcRect b="0" l="0" r="0" t="0"/>
          <a:stretch/>
        </p:blipFill>
        <p:spPr>
          <a:xfrm>
            <a:off x="6510748" y="4428478"/>
            <a:ext cx="2383222" cy="618036"/>
          </a:xfrm>
          <a:prstGeom prst="rect">
            <a:avLst/>
          </a:prstGeom>
          <a:noFill/>
          <a:ln>
            <a:noFill/>
          </a:ln>
        </p:spPr>
      </p:pic>
      <p:pic>
        <p:nvPicPr>
          <p:cNvPr id="247" name="Google Shape;247;p44"/>
          <p:cNvPicPr preferRelativeResize="0"/>
          <p:nvPr/>
        </p:nvPicPr>
        <p:blipFill rotWithShape="1">
          <a:blip r:embed="rId4">
            <a:alphaModFix/>
          </a:blip>
          <a:srcRect b="0" l="0" r="0" t="0"/>
          <a:stretch/>
        </p:blipFill>
        <p:spPr>
          <a:xfrm>
            <a:off x="6510748" y="4428478"/>
            <a:ext cx="2383222" cy="618036"/>
          </a:xfrm>
          <a:prstGeom prst="rect">
            <a:avLst/>
          </a:prstGeom>
          <a:noFill/>
          <a:ln>
            <a:noFill/>
          </a:ln>
        </p:spPr>
      </p:pic>
      <p:sp>
        <p:nvSpPr>
          <p:cNvPr id="248" name="Google Shape;248;p44"/>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49" name="Google Shape;249;p44"/>
          <p:cNvPicPr preferRelativeResize="0"/>
          <p:nvPr/>
        </p:nvPicPr>
        <p:blipFill>
          <a:blip r:embed="rId5">
            <a:alphaModFix/>
          </a:blip>
          <a:stretch>
            <a:fillRect/>
          </a:stretch>
        </p:blipFill>
        <p:spPr>
          <a:xfrm>
            <a:off x="7184531" y="4491938"/>
            <a:ext cx="1664213" cy="55473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50" name="Shape 250"/>
        <p:cNvGrpSpPr/>
        <p:nvPr/>
      </p:nvGrpSpPr>
      <p:grpSpPr>
        <a:xfrm>
          <a:off x="0" y="0"/>
          <a:ext cx="0" cy="0"/>
          <a:chOff x="0" y="0"/>
          <a:chExt cx="0" cy="0"/>
        </a:xfrm>
      </p:grpSpPr>
      <p:sp>
        <p:nvSpPr>
          <p:cNvPr id="251" name="Google Shape;251;p45"/>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52" name="Google Shape;252;p45"/>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253" name="Google Shape;253;p45"/>
          <p:cNvSpPr txBox="1"/>
          <p:nvPr/>
        </p:nvSpPr>
        <p:spPr>
          <a:xfrm>
            <a:off x="353616" y="1596629"/>
            <a:ext cx="8422500" cy="2146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4" name="Google Shape;254;p45"/>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5" name="Google Shape;255;p45"/>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256" name="Google Shape;256;p45"/>
          <p:cNvPicPr preferRelativeResize="0"/>
          <p:nvPr/>
        </p:nvPicPr>
        <p:blipFill rotWithShape="1">
          <a:blip r:embed="rId2">
            <a:alphaModFix/>
          </a:blip>
          <a:srcRect b="0" l="0" r="0" t="0"/>
          <a:stretch/>
        </p:blipFill>
        <p:spPr>
          <a:xfrm>
            <a:off x="6510748" y="4428478"/>
            <a:ext cx="2383222" cy="618036"/>
          </a:xfrm>
          <a:prstGeom prst="rect">
            <a:avLst/>
          </a:prstGeom>
          <a:noFill/>
          <a:ln>
            <a:noFill/>
          </a:ln>
        </p:spPr>
      </p:pic>
      <p:pic>
        <p:nvPicPr>
          <p:cNvPr id="257" name="Google Shape;257;p45"/>
          <p:cNvPicPr preferRelativeResize="0"/>
          <p:nvPr/>
        </p:nvPicPr>
        <p:blipFill rotWithShape="1">
          <a:blip r:embed="rId2">
            <a:alphaModFix/>
          </a:blip>
          <a:srcRect b="0" l="0" r="0" t="0"/>
          <a:stretch/>
        </p:blipFill>
        <p:spPr>
          <a:xfrm>
            <a:off x="6510748" y="4428478"/>
            <a:ext cx="2383222" cy="618036"/>
          </a:xfrm>
          <a:prstGeom prst="rect">
            <a:avLst/>
          </a:prstGeom>
          <a:noFill/>
          <a:ln>
            <a:noFill/>
          </a:ln>
        </p:spPr>
      </p:pic>
      <p:sp>
        <p:nvSpPr>
          <p:cNvPr id="258" name="Google Shape;258;p45"/>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59" name="Google Shape;259;p45"/>
          <p:cNvPicPr preferRelativeResize="0"/>
          <p:nvPr/>
        </p:nvPicPr>
        <p:blipFill>
          <a:blip r:embed="rId3">
            <a:alphaModFix/>
          </a:blip>
          <a:stretch>
            <a:fillRect/>
          </a:stretch>
        </p:blipFill>
        <p:spPr>
          <a:xfrm>
            <a:off x="7184531" y="4491938"/>
            <a:ext cx="1664213" cy="55473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260" name="Shape 260"/>
        <p:cNvGrpSpPr/>
        <p:nvPr/>
      </p:nvGrpSpPr>
      <p:grpSpPr>
        <a:xfrm>
          <a:off x="0" y="0"/>
          <a:ext cx="0" cy="0"/>
          <a:chOff x="0" y="0"/>
          <a:chExt cx="0" cy="0"/>
        </a:xfrm>
      </p:grpSpPr>
      <p:sp>
        <p:nvSpPr>
          <p:cNvPr id="261" name="Google Shape;261;p46"/>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rgbClr val="524DFF"/>
                </a:solidFill>
                <a:latin typeface="Rubik"/>
                <a:ea typeface="Rubik"/>
                <a:cs typeface="Rubik"/>
                <a:sym typeface="Rubik"/>
              </a:rPr>
              <a:t>Welcome to the Dot Dot Dot </a:t>
            </a:r>
            <a:br>
              <a:rPr lang="en-GB" sz="3000">
                <a:solidFill>
                  <a:srgbClr val="524DFF"/>
                </a:solidFill>
                <a:latin typeface="Rubik"/>
                <a:ea typeface="Rubik"/>
                <a:cs typeface="Rubik"/>
                <a:sym typeface="Rubik"/>
              </a:rPr>
            </a:br>
            <a:r>
              <a:rPr lang="en-GB" sz="3000">
                <a:solidFill>
                  <a:srgbClr val="524DFF"/>
                </a:solidFill>
                <a:latin typeface="Rubik"/>
                <a:ea typeface="Rubik"/>
                <a:cs typeface="Rubik"/>
                <a:sym typeface="Rubik"/>
              </a:rPr>
              <a:t>PowerPoint template</a:t>
            </a:r>
            <a:endParaRPr sz="1100"/>
          </a:p>
        </p:txBody>
      </p:sp>
      <p:cxnSp>
        <p:nvCxnSpPr>
          <p:cNvPr id="262" name="Google Shape;262;p46"/>
          <p:cNvCxnSpPr/>
          <p:nvPr/>
        </p:nvCxnSpPr>
        <p:spPr>
          <a:xfrm>
            <a:off x="353616" y="1328738"/>
            <a:ext cx="8422500" cy="0"/>
          </a:xfrm>
          <a:prstGeom prst="straightConnector1">
            <a:avLst/>
          </a:prstGeom>
          <a:noFill/>
          <a:ln cap="flat" cmpd="sng" w="9525">
            <a:solidFill>
              <a:srgbClr val="524DFF"/>
            </a:solidFill>
            <a:prstDash val="solid"/>
            <a:miter lim="800000"/>
            <a:headEnd len="sm" w="sm" type="none"/>
            <a:tailEnd len="sm" w="sm" type="none"/>
          </a:ln>
        </p:spPr>
      </p:cxnSp>
      <p:sp>
        <p:nvSpPr>
          <p:cNvPr id="263" name="Google Shape;263;p46"/>
          <p:cNvSpPr txBox="1"/>
          <p:nvPr/>
        </p:nvSpPr>
        <p:spPr>
          <a:xfrm>
            <a:off x="353616" y="1596629"/>
            <a:ext cx="4254000" cy="2146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rgbClr val="595959"/>
                </a:solidFill>
                <a:latin typeface="Rubik"/>
                <a:ea typeface="Rubik"/>
                <a:cs typeface="Rubik"/>
                <a:sym typeface="Rubik"/>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a:t>
            </a:r>
            <a:endParaRPr sz="1400">
              <a:solidFill>
                <a:schemeClr val="dk1"/>
              </a:solidFill>
              <a:latin typeface="Calibri"/>
              <a:ea typeface="Calibri"/>
              <a:cs typeface="Calibri"/>
              <a:sym typeface="Calibri"/>
            </a:endParaRPr>
          </a:p>
        </p:txBody>
      </p:sp>
      <p:pic>
        <p:nvPicPr>
          <p:cNvPr id="264" name="Google Shape;264;p46"/>
          <p:cNvPicPr preferRelativeResize="0"/>
          <p:nvPr/>
        </p:nvPicPr>
        <p:blipFill rotWithShape="1">
          <a:blip r:embed="rId2">
            <a:alphaModFix/>
          </a:blip>
          <a:srcRect b="0" l="0" r="0" t="0"/>
          <a:stretch/>
        </p:blipFill>
        <p:spPr>
          <a:xfrm>
            <a:off x="5111355" y="1596629"/>
            <a:ext cx="3632595" cy="2421730"/>
          </a:xfrm>
          <a:prstGeom prst="rect">
            <a:avLst/>
          </a:prstGeom>
          <a:noFill/>
          <a:ln>
            <a:noFill/>
          </a:ln>
        </p:spPr>
      </p:pic>
      <p:sp>
        <p:nvSpPr>
          <p:cNvPr id="265" name="Google Shape;265;p46"/>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100">
                <a:solidFill>
                  <a:srgbClr val="888888"/>
                </a:solidFill>
                <a:latin typeface="Rubik"/>
                <a:ea typeface="Rubik"/>
                <a:cs typeface="Rubik"/>
                <a:sym typeface="Rubik"/>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6" name="Google Shape;266;p46"/>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sz="1100">
                <a:solidFill>
                  <a:srgbClr val="888888"/>
                </a:solidFill>
                <a:latin typeface="Rubik"/>
                <a:ea typeface="Rubik"/>
                <a:cs typeface="Rubik"/>
                <a:sym typeface="Rubik"/>
              </a:defRPr>
            </a:lvl1pPr>
            <a:lvl2pPr indent="0" lvl="1" marL="0" marR="0" rtl="0" algn="ctr">
              <a:spcBef>
                <a:spcPts val="0"/>
              </a:spcBef>
              <a:buNone/>
              <a:defRPr sz="1100">
                <a:solidFill>
                  <a:srgbClr val="888888"/>
                </a:solidFill>
                <a:latin typeface="Rubik"/>
                <a:ea typeface="Rubik"/>
                <a:cs typeface="Rubik"/>
                <a:sym typeface="Rubik"/>
              </a:defRPr>
            </a:lvl2pPr>
            <a:lvl3pPr indent="0" lvl="2" marL="0" marR="0" rtl="0" algn="ctr">
              <a:spcBef>
                <a:spcPts val="0"/>
              </a:spcBef>
              <a:buNone/>
              <a:defRPr sz="1100">
                <a:solidFill>
                  <a:srgbClr val="888888"/>
                </a:solidFill>
                <a:latin typeface="Rubik"/>
                <a:ea typeface="Rubik"/>
                <a:cs typeface="Rubik"/>
                <a:sym typeface="Rubik"/>
              </a:defRPr>
            </a:lvl3pPr>
            <a:lvl4pPr indent="0" lvl="3" marL="0" marR="0" rtl="0" algn="ctr">
              <a:spcBef>
                <a:spcPts val="0"/>
              </a:spcBef>
              <a:buNone/>
              <a:defRPr sz="1100">
                <a:solidFill>
                  <a:srgbClr val="888888"/>
                </a:solidFill>
                <a:latin typeface="Rubik"/>
                <a:ea typeface="Rubik"/>
                <a:cs typeface="Rubik"/>
                <a:sym typeface="Rubik"/>
              </a:defRPr>
            </a:lvl4pPr>
            <a:lvl5pPr indent="0" lvl="4" marL="0" marR="0" rtl="0" algn="ctr">
              <a:spcBef>
                <a:spcPts val="0"/>
              </a:spcBef>
              <a:buNone/>
              <a:defRPr sz="1100">
                <a:solidFill>
                  <a:srgbClr val="888888"/>
                </a:solidFill>
                <a:latin typeface="Rubik"/>
                <a:ea typeface="Rubik"/>
                <a:cs typeface="Rubik"/>
                <a:sym typeface="Rubik"/>
              </a:defRPr>
            </a:lvl5pPr>
            <a:lvl6pPr indent="0" lvl="5" marL="0" marR="0" rtl="0" algn="ctr">
              <a:spcBef>
                <a:spcPts val="0"/>
              </a:spcBef>
              <a:buNone/>
              <a:defRPr sz="1100">
                <a:solidFill>
                  <a:srgbClr val="888888"/>
                </a:solidFill>
                <a:latin typeface="Rubik"/>
                <a:ea typeface="Rubik"/>
                <a:cs typeface="Rubik"/>
                <a:sym typeface="Rubik"/>
              </a:defRPr>
            </a:lvl6pPr>
            <a:lvl7pPr indent="0" lvl="6" marL="0" marR="0" rtl="0" algn="ctr">
              <a:spcBef>
                <a:spcPts val="0"/>
              </a:spcBef>
              <a:buNone/>
              <a:defRPr sz="1100">
                <a:solidFill>
                  <a:srgbClr val="888888"/>
                </a:solidFill>
                <a:latin typeface="Rubik"/>
                <a:ea typeface="Rubik"/>
                <a:cs typeface="Rubik"/>
                <a:sym typeface="Rubik"/>
              </a:defRPr>
            </a:lvl7pPr>
            <a:lvl8pPr indent="0" lvl="7" marL="0" marR="0" rtl="0" algn="ctr">
              <a:spcBef>
                <a:spcPts val="0"/>
              </a:spcBef>
              <a:buNone/>
              <a:defRPr sz="1100">
                <a:solidFill>
                  <a:srgbClr val="888888"/>
                </a:solidFill>
                <a:latin typeface="Rubik"/>
                <a:ea typeface="Rubik"/>
                <a:cs typeface="Rubik"/>
                <a:sym typeface="Rubik"/>
              </a:defRPr>
            </a:lvl8pPr>
            <a:lvl9pPr indent="0" lvl="8" marL="0" marR="0" rtl="0" algn="ctr">
              <a:spcBef>
                <a:spcPts val="0"/>
              </a:spcBef>
              <a:buNone/>
              <a:defRPr sz="1100">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pic>
        <p:nvPicPr>
          <p:cNvPr id="267" name="Google Shape;267;p46"/>
          <p:cNvPicPr preferRelativeResize="0"/>
          <p:nvPr/>
        </p:nvPicPr>
        <p:blipFill rotWithShape="1">
          <a:blip r:embed="rId3">
            <a:alphaModFix/>
          </a:blip>
          <a:srcRect b="0" l="0" r="0" t="0"/>
          <a:stretch/>
        </p:blipFill>
        <p:spPr>
          <a:xfrm>
            <a:off x="6510748" y="4428478"/>
            <a:ext cx="2383222" cy="618036"/>
          </a:xfrm>
          <a:prstGeom prst="rect">
            <a:avLst/>
          </a:prstGeom>
          <a:noFill/>
          <a:ln>
            <a:noFill/>
          </a:ln>
        </p:spPr>
      </p:pic>
      <p:pic>
        <p:nvPicPr>
          <p:cNvPr id="268" name="Google Shape;268;p46"/>
          <p:cNvPicPr preferRelativeResize="0"/>
          <p:nvPr/>
        </p:nvPicPr>
        <p:blipFill rotWithShape="1">
          <a:blip r:embed="rId3">
            <a:alphaModFix/>
          </a:blip>
          <a:srcRect b="0" l="0" r="0" t="0"/>
          <a:stretch/>
        </p:blipFill>
        <p:spPr>
          <a:xfrm>
            <a:off x="6510748" y="4428478"/>
            <a:ext cx="2383222" cy="618036"/>
          </a:xfrm>
          <a:prstGeom prst="rect">
            <a:avLst/>
          </a:prstGeom>
          <a:noFill/>
          <a:ln>
            <a:noFill/>
          </a:ln>
        </p:spPr>
      </p:pic>
      <p:sp>
        <p:nvSpPr>
          <p:cNvPr id="269" name="Google Shape;269;p46"/>
          <p:cNvSpPr/>
          <p:nvPr/>
        </p:nvSpPr>
        <p:spPr>
          <a:xfrm>
            <a:off x="6286500" y="4428478"/>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0" name="Google Shape;270;p46"/>
          <p:cNvPicPr preferRelativeResize="0"/>
          <p:nvPr/>
        </p:nvPicPr>
        <p:blipFill>
          <a:blip r:embed="rId4">
            <a:alphaModFix/>
          </a:blip>
          <a:stretch>
            <a:fillRect/>
          </a:stretch>
        </p:blipFill>
        <p:spPr>
          <a:xfrm>
            <a:off x="7184531" y="4491938"/>
            <a:ext cx="1664213" cy="55473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1" name="Shape 271"/>
        <p:cNvGrpSpPr/>
        <p:nvPr/>
      </p:nvGrpSpPr>
      <p:grpSpPr>
        <a:xfrm>
          <a:off x="0" y="0"/>
          <a:ext cx="0" cy="0"/>
          <a:chOff x="0" y="0"/>
          <a:chExt cx="0" cy="0"/>
        </a:xfrm>
      </p:grpSpPr>
      <p:sp>
        <p:nvSpPr>
          <p:cNvPr id="272" name="Google Shape;272;p47"/>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73" name="Google Shape;27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74" name="Shape 274"/>
        <p:cNvGrpSpPr/>
        <p:nvPr/>
      </p:nvGrpSpPr>
      <p:grpSpPr>
        <a:xfrm>
          <a:off x="0" y="0"/>
          <a:ext cx="0" cy="0"/>
          <a:chOff x="0" y="0"/>
          <a:chExt cx="0" cy="0"/>
        </a:xfrm>
      </p:grpSpPr>
      <p:sp>
        <p:nvSpPr>
          <p:cNvPr id="275" name="Google Shape;275;p48"/>
          <p:cNvSpPr txBox="1"/>
          <p:nvPr>
            <p:ph type="title"/>
          </p:nvPr>
        </p:nvSpPr>
        <p:spPr>
          <a:xfrm>
            <a:off x="628650" y="273844"/>
            <a:ext cx="7886700" cy="994200"/>
          </a:xfrm>
          <a:prstGeom prst="rect">
            <a:avLst/>
          </a:prstGeom>
        </p:spPr>
        <p:txBody>
          <a:bodyPr anchorCtr="0" anchor="t"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6" name="Google Shape;276;p4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_4">
    <p:spTree>
      <p:nvGrpSpPr>
        <p:cNvPr id="277" name="Shape 277"/>
        <p:cNvGrpSpPr/>
        <p:nvPr/>
      </p:nvGrpSpPr>
      <p:grpSpPr>
        <a:xfrm>
          <a:off x="0" y="0"/>
          <a:ext cx="0" cy="0"/>
          <a:chOff x="0" y="0"/>
          <a:chExt cx="0" cy="0"/>
        </a:xfrm>
      </p:grpSpPr>
      <p:pic>
        <p:nvPicPr>
          <p:cNvPr id="278" name="Google Shape;278;p4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9" name="Google Shape;279;p49"/>
          <p:cNvSpPr txBox="1"/>
          <p:nvPr/>
        </p:nvSpPr>
        <p:spPr>
          <a:xfrm>
            <a:off x="246460" y="225028"/>
            <a:ext cx="7897500" cy="9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3000">
                <a:solidFill>
                  <a:schemeClr val="lt1"/>
                </a:solidFill>
                <a:latin typeface="Rubik"/>
                <a:ea typeface="Rubik"/>
                <a:cs typeface="Rubik"/>
                <a:sym typeface="Rubik"/>
              </a:rPr>
              <a:t>Title </a:t>
            </a:r>
            <a:br>
              <a:rPr lang="en-GB" sz="3000">
                <a:solidFill>
                  <a:schemeClr val="lt1"/>
                </a:solidFill>
                <a:latin typeface="Rubik"/>
                <a:ea typeface="Rubik"/>
                <a:cs typeface="Rubik"/>
                <a:sym typeface="Rubik"/>
              </a:rPr>
            </a:br>
            <a:r>
              <a:rPr lang="en-GB" sz="3000">
                <a:solidFill>
                  <a:schemeClr val="lt1"/>
                </a:solidFill>
                <a:latin typeface="Rubik"/>
                <a:ea typeface="Rubik"/>
                <a:cs typeface="Rubik"/>
                <a:sym typeface="Rubik"/>
              </a:rPr>
              <a:t>PowerPoint template</a:t>
            </a:r>
            <a:endParaRPr sz="1100"/>
          </a:p>
        </p:txBody>
      </p:sp>
      <p:sp>
        <p:nvSpPr>
          <p:cNvPr id="280" name="Google Shape;280;p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sz="1000">
                <a:solidFill>
                  <a:schemeClr val="dk1"/>
                </a:solidFill>
              </a:defRPr>
            </a:lvl1pPr>
            <a:lvl2pPr lvl="1" rtl="0">
              <a:buNone/>
              <a:defRPr sz="1000">
                <a:solidFill>
                  <a:schemeClr val="dk1"/>
                </a:solidFill>
              </a:defRPr>
            </a:lvl2pPr>
            <a:lvl3pPr lvl="2" rtl="0">
              <a:buNone/>
              <a:defRPr sz="1000">
                <a:solidFill>
                  <a:schemeClr val="dk1"/>
                </a:solidFill>
              </a:defRPr>
            </a:lvl3pPr>
            <a:lvl4pPr lvl="3" rtl="0">
              <a:buNone/>
              <a:defRPr sz="1000">
                <a:solidFill>
                  <a:schemeClr val="dk1"/>
                </a:solidFill>
              </a:defRPr>
            </a:lvl4pPr>
            <a:lvl5pPr lvl="4" rtl="0">
              <a:buNone/>
              <a:defRPr sz="1000">
                <a:solidFill>
                  <a:schemeClr val="dk1"/>
                </a:solidFill>
              </a:defRPr>
            </a:lvl5pPr>
            <a:lvl6pPr lvl="5" rtl="0">
              <a:buNone/>
              <a:defRPr sz="1000">
                <a:solidFill>
                  <a:schemeClr val="dk1"/>
                </a:solidFill>
              </a:defRPr>
            </a:lvl6pPr>
            <a:lvl7pPr lvl="6" rtl="0">
              <a:buNone/>
              <a:defRPr sz="1000">
                <a:solidFill>
                  <a:schemeClr val="dk1"/>
                </a:solidFill>
              </a:defRPr>
            </a:lvl7pPr>
            <a:lvl8pPr lvl="7" rtl="0">
              <a:buNone/>
              <a:defRPr sz="1000">
                <a:solidFill>
                  <a:schemeClr val="dk1"/>
                </a:solidFill>
              </a:defRPr>
            </a:lvl8pPr>
            <a:lvl9pPr lvl="8" rtl="0">
              <a:buNone/>
              <a:defRPr sz="1000">
                <a:solidFill>
                  <a:schemeClr val="dk1"/>
                </a:solidFill>
              </a:defRPr>
            </a:lvl9pPr>
          </a:lstStyle>
          <a:p>
            <a:pPr indent="0" lvl="0" marL="0" rtl="0" algn="l">
              <a:spcBef>
                <a:spcPts val="0"/>
              </a:spcBef>
              <a:spcAft>
                <a:spcPts val="0"/>
              </a:spcAft>
              <a:buNone/>
            </a:pPr>
            <a:fld id="{00000000-1234-1234-1234-123412341234}" type="slidenum">
              <a:rPr lang="en-GB"/>
              <a:t>‹#›</a:t>
            </a:fld>
            <a:endParaRPr/>
          </a:p>
        </p:txBody>
      </p:sp>
      <p:pic>
        <p:nvPicPr>
          <p:cNvPr id="281" name="Google Shape;281;p49"/>
          <p:cNvPicPr preferRelativeResize="0"/>
          <p:nvPr/>
        </p:nvPicPr>
        <p:blipFill>
          <a:blip r:embed="rId3">
            <a:alphaModFix/>
          </a:blip>
          <a:stretch>
            <a:fillRect/>
          </a:stretch>
        </p:blipFill>
        <p:spPr>
          <a:xfrm>
            <a:off x="6228450" y="4171631"/>
            <a:ext cx="2915550" cy="97186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_5">
    <p:spTree>
      <p:nvGrpSpPr>
        <p:cNvPr id="282" name="Shape 282"/>
        <p:cNvGrpSpPr/>
        <p:nvPr/>
      </p:nvGrpSpPr>
      <p:grpSpPr>
        <a:xfrm>
          <a:off x="0" y="0"/>
          <a:ext cx="0" cy="0"/>
          <a:chOff x="0" y="0"/>
          <a:chExt cx="0" cy="0"/>
        </a:xfrm>
      </p:grpSpPr>
      <p:pic>
        <p:nvPicPr>
          <p:cNvPr id="283" name="Google Shape;283;p5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84" name="Google Shape;284;p50"/>
          <p:cNvPicPr preferRelativeResize="0"/>
          <p:nvPr/>
        </p:nvPicPr>
        <p:blipFill>
          <a:blip r:embed="rId3">
            <a:alphaModFix/>
          </a:blip>
          <a:stretch>
            <a:fillRect/>
          </a:stretch>
        </p:blipFill>
        <p:spPr>
          <a:xfrm>
            <a:off x="6228450" y="4171631"/>
            <a:ext cx="2915550" cy="9718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_3">
    <p:spTree>
      <p:nvGrpSpPr>
        <p:cNvPr id="27"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9" name="Google Shape;29;p6"/>
          <p:cNvPicPr preferRelativeResize="0"/>
          <p:nvPr/>
        </p:nvPicPr>
        <p:blipFill rotWithShape="1">
          <a:blip r:embed="rId3">
            <a:alphaModFix/>
          </a:blip>
          <a:srcRect b="0" l="0" r="0" t="0"/>
          <a:stretch/>
        </p:blipFill>
        <p:spPr>
          <a:xfrm>
            <a:off x="6228450" y="4171631"/>
            <a:ext cx="2915550" cy="971869"/>
          </a:xfrm>
          <a:prstGeom prst="rect">
            <a:avLst/>
          </a:prstGeom>
          <a:noFill/>
          <a:ln>
            <a:noFill/>
          </a:ln>
        </p:spPr>
      </p:pic>
      <p:sp>
        <p:nvSpPr>
          <p:cNvPr id="30" name="Google Shape;30;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 name="Google Shape;33;p7"/>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chemeClr val="lt1"/>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 name="Google Shape;34;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sp>
        <p:nvSpPr>
          <p:cNvPr id="36" name="Google Shape;36;p8"/>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7" name="Google Shape;37;p8"/>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38" name="Google Shape;38;p8"/>
          <p:cNvSpPr txBox="1"/>
          <p:nvPr/>
        </p:nvSpPr>
        <p:spPr>
          <a:xfrm>
            <a:off x="246460" y="225028"/>
            <a:ext cx="78975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 name="Google Shape;39;p8"/>
          <p:cNvSpPr txBox="1"/>
          <p:nvPr/>
        </p:nvSpPr>
        <p:spPr>
          <a:xfrm>
            <a:off x="353616" y="1596629"/>
            <a:ext cx="8422500" cy="2008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595959"/>
              </a:solidFill>
              <a:latin typeface="Rubik"/>
              <a:ea typeface="Rubik"/>
              <a:cs typeface="Rubik"/>
              <a:sym typeface="Rubik"/>
            </a:endParaRPr>
          </a:p>
        </p:txBody>
      </p:sp>
      <p:sp>
        <p:nvSpPr>
          <p:cNvPr id="40" name="Google Shape;40;p8"/>
          <p:cNvSpPr/>
          <p:nvPr/>
        </p:nvSpPr>
        <p:spPr>
          <a:xfrm>
            <a:off x="4320090" y="3315973"/>
            <a:ext cx="2743200" cy="61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41" name="Google Shape;41;p8"/>
          <p:cNvCxnSpPr/>
          <p:nvPr/>
        </p:nvCxnSpPr>
        <p:spPr>
          <a:xfrm flipH="1" rot="10800000">
            <a:off x="557784" y="1106424"/>
            <a:ext cx="8019300" cy="27300"/>
          </a:xfrm>
          <a:prstGeom prst="straightConnector1">
            <a:avLst/>
          </a:prstGeom>
          <a:noFill/>
          <a:ln cap="flat" cmpd="sng" w="9525">
            <a:solidFill>
              <a:srgbClr val="524DFF"/>
            </a:solidFill>
            <a:prstDash val="solid"/>
            <a:miter lim="800000"/>
            <a:headEnd len="sm" w="sm" type="none"/>
            <a:tailEnd len="sm" w="sm" type="none"/>
          </a:ln>
          <a:effectLst>
            <a:outerShdw blurRad="57150" rotWithShape="0" algn="bl" dir="5400000" dist="19050">
              <a:srgbClr val="000000">
                <a:alpha val="49803"/>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2" name="Shape 42"/>
        <p:cNvGrpSpPr/>
        <p:nvPr/>
      </p:nvGrpSpPr>
      <p:grpSpPr>
        <a:xfrm>
          <a:off x="0" y="0"/>
          <a:ext cx="0" cy="0"/>
          <a:chOff x="0" y="0"/>
          <a:chExt cx="0" cy="0"/>
        </a:xfrm>
      </p:grpSpPr>
      <p:sp>
        <p:nvSpPr>
          <p:cNvPr id="43" name="Google Shape;43;p9"/>
          <p:cNvSpPr txBox="1"/>
          <p:nvPr>
            <p:ph type="title"/>
          </p:nvPr>
        </p:nvSpPr>
        <p:spPr>
          <a:xfrm>
            <a:off x="246460" y="21771"/>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524DFF"/>
              </a:buClr>
              <a:buSzPts val="2400"/>
              <a:buFont typeface="Rubik"/>
              <a:buNone/>
              <a:defRPr b="0" i="0" sz="2400" u="none" cap="none" strike="noStrike">
                <a:solidFill>
                  <a:srgbClr val="524DFF"/>
                </a:solidFill>
                <a:latin typeface="Rubik"/>
                <a:ea typeface="Rubik"/>
                <a:cs typeface="Rubik"/>
                <a:sym typeface="Rubik"/>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4" name="Google Shape;44;p9"/>
          <p:cNvSpPr txBox="1"/>
          <p:nvPr>
            <p:ph idx="11" type="ftr"/>
          </p:nvPr>
        </p:nvSpPr>
        <p:spPr>
          <a:xfrm>
            <a:off x="285747" y="4643438"/>
            <a:ext cx="30861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1100">
                <a:solidFill>
                  <a:srgbClr val="888888"/>
                </a:solidFill>
                <a:latin typeface="Rubik"/>
                <a:ea typeface="Rubik"/>
                <a:cs typeface="Rubik"/>
                <a:sym typeface="Rubik"/>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 name="Google Shape;45;p9"/>
          <p:cNvSpPr txBox="1"/>
          <p:nvPr>
            <p:ph idx="12" type="sldNum"/>
          </p:nvPr>
        </p:nvSpPr>
        <p:spPr>
          <a:xfrm>
            <a:off x="3956745" y="4632722"/>
            <a:ext cx="12306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Rubik"/>
                <a:ea typeface="Rubik"/>
                <a:cs typeface="Rubik"/>
                <a:sym typeface="Rubik"/>
              </a:defRPr>
            </a:lvl9pPr>
          </a:lstStyle>
          <a:p>
            <a:pPr indent="0" lvl="0" marL="0" rtl="0" algn="ctr">
              <a:spcBef>
                <a:spcPts val="0"/>
              </a:spcBef>
              <a:spcAft>
                <a:spcPts val="0"/>
              </a:spcAft>
              <a:buNone/>
            </a:pPr>
            <a:r>
              <a:rPr lang="en-GB"/>
              <a:t>Page </a:t>
            </a:r>
            <a:fld id="{00000000-1234-1234-1234-123412341234}" type="slidenum">
              <a:rPr lang="en-GB"/>
              <a:t>‹#›</a:t>
            </a:fld>
            <a:endParaRPr/>
          </a:p>
        </p:txBody>
      </p:sp>
      <p:sp>
        <p:nvSpPr>
          <p:cNvPr id="46" name="Google Shape;46;p9"/>
          <p:cNvSpPr txBox="1"/>
          <p:nvPr>
            <p:ph idx="1" type="body"/>
          </p:nvPr>
        </p:nvSpPr>
        <p:spPr>
          <a:xfrm>
            <a:off x="353615" y="1609725"/>
            <a:ext cx="8422500" cy="18480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595959"/>
              </a:buClr>
              <a:buSzPts val="2300"/>
              <a:buFont typeface="Arial"/>
              <a:buNone/>
              <a:defRPr b="0" i="0" sz="2300" u="none" cap="none" strike="noStrike">
                <a:solidFill>
                  <a:srgbClr val="595959"/>
                </a:solidFill>
                <a:latin typeface="Rubik"/>
                <a:ea typeface="Rubik"/>
                <a:cs typeface="Rubik"/>
                <a:sym typeface="Rubik"/>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7" name="Shape 47"/>
        <p:cNvGrpSpPr/>
        <p:nvPr/>
      </p:nvGrpSpPr>
      <p:grpSpPr>
        <a:xfrm>
          <a:off x="0" y="0"/>
          <a:ext cx="0" cy="0"/>
          <a:chOff x="0" y="0"/>
          <a:chExt cx="0" cy="0"/>
        </a:xfrm>
      </p:grpSpPr>
      <p:sp>
        <p:nvSpPr>
          <p:cNvPr id="48" name="Google Shape;48;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9" name="Google Shape;49;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0" name="Google Shape;50;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1" name="Google Shape;51;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3.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6" Type="http://schemas.openxmlformats.org/officeDocument/2006/relationships/theme" Target="../theme/theme2.xml"/><Relationship Id="rId25" Type="http://schemas.openxmlformats.org/officeDocument/2006/relationships/slideLayout" Target="../slideLayouts/slideLayout48.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pic>
        <p:nvPicPr>
          <p:cNvPr id="10" name="Google Shape;10;p1"/>
          <p:cNvPicPr preferRelativeResize="0"/>
          <p:nvPr/>
        </p:nvPicPr>
        <p:blipFill rotWithShape="1">
          <a:blip r:embed="rId1">
            <a:alphaModFix/>
          </a:blip>
          <a:srcRect b="0" l="2492" r="2358" t="0"/>
          <a:stretch/>
        </p:blipFill>
        <p:spPr>
          <a:xfrm>
            <a:off x="6931152" y="4458700"/>
            <a:ext cx="1664209" cy="5824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7" name="Google Shape;147;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8" name="Google Shape;14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9" name="Google Shape;14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pic>
        <p:nvPicPr>
          <p:cNvPr id="150" name="Google Shape;150;p26"/>
          <p:cNvPicPr preferRelativeResize="0"/>
          <p:nvPr/>
        </p:nvPicPr>
        <p:blipFill rotWithShape="1">
          <a:blip r:embed="rId1">
            <a:alphaModFix/>
          </a:blip>
          <a:srcRect b="0" l="2492" r="2359" t="0"/>
          <a:stretch/>
        </p:blipFill>
        <p:spPr>
          <a:xfrm>
            <a:off x="6931152" y="4458700"/>
            <a:ext cx="1664209" cy="5824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hyperlink" Target="https://app.beapplied.com/apply/mlujnzqr3k" TargetMode="External"/><Relationship Id="rId5" Type="http://schemas.openxmlformats.org/officeDocument/2006/relationships/hyperlink" Target="mailto:albert.grain@dotdotdotpropert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34.jpg"/><Relationship Id="rId5"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33.jpg"/><Relationship Id="rId5"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jp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6.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51" title="New job spec title slide design (2).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0" name="Google Shape;290;p51"/>
          <p:cNvSpPr txBox="1"/>
          <p:nvPr/>
        </p:nvSpPr>
        <p:spPr>
          <a:xfrm>
            <a:off x="530175" y="937425"/>
            <a:ext cx="2602500" cy="26238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GB" sz="4000">
                <a:solidFill>
                  <a:schemeClr val="lt1"/>
                </a:solidFill>
                <a:latin typeface="Rubik Medium"/>
                <a:ea typeface="Rubik Medium"/>
                <a:cs typeface="Rubik Medium"/>
                <a:sym typeface="Rubik Medium"/>
              </a:rPr>
              <a:t>Propertyand Guardian Assistant</a:t>
            </a:r>
            <a:endParaRPr sz="4000">
              <a:solidFill>
                <a:schemeClr val="lt1"/>
              </a:solidFill>
              <a:latin typeface="Rubik Medium"/>
              <a:ea typeface="Rubik Medium"/>
              <a:cs typeface="Rubik Medium"/>
              <a:sym typeface="Rubik Medium"/>
            </a:endParaRPr>
          </a:p>
        </p:txBody>
      </p:sp>
      <p:sp>
        <p:nvSpPr>
          <p:cNvPr id="291" name="Google Shape;291;p51"/>
          <p:cNvSpPr txBox="1"/>
          <p:nvPr/>
        </p:nvSpPr>
        <p:spPr>
          <a:xfrm>
            <a:off x="829250" y="3656400"/>
            <a:ext cx="2095500" cy="9351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GB" sz="2300">
                <a:solidFill>
                  <a:schemeClr val="lt1"/>
                </a:solidFill>
                <a:latin typeface="Rubik"/>
                <a:ea typeface="Rubik"/>
                <a:cs typeface="Rubik"/>
                <a:sym typeface="Rubik"/>
              </a:rPr>
              <a:t>Job specification</a:t>
            </a:r>
            <a:endParaRPr sz="2300">
              <a:solidFill>
                <a:schemeClr val="lt1"/>
              </a:solidFill>
              <a:latin typeface="Rubik"/>
              <a:ea typeface="Rubik"/>
              <a:cs typeface="Rubik"/>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cxnSp>
        <p:nvCxnSpPr>
          <p:cNvPr id="378" name="Google Shape;378;p60"/>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79" name="Google Shape;379;p60"/>
          <p:cNvSpPr txBox="1"/>
          <p:nvPr/>
        </p:nvSpPr>
        <p:spPr>
          <a:xfrm>
            <a:off x="522000" y="172800"/>
            <a:ext cx="8020200" cy="4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rgbClr val="524DFF"/>
                </a:solidFill>
                <a:latin typeface="Rubik Light"/>
                <a:ea typeface="Rubik Light"/>
                <a:cs typeface="Rubik Light"/>
                <a:sym typeface="Rubik Light"/>
              </a:rPr>
              <a:t>Remuneration, location and hours</a:t>
            </a:r>
            <a:endParaRPr b="0" i="0" sz="2000" u="none" cap="none" strike="noStrike">
              <a:solidFill>
                <a:srgbClr val="524DFF"/>
              </a:solidFill>
              <a:latin typeface="Rubik Light"/>
              <a:ea typeface="Rubik Light"/>
              <a:cs typeface="Rubik Light"/>
              <a:sym typeface="Rubik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24DFF"/>
              </a:solidFill>
              <a:latin typeface="Rubik Light"/>
              <a:ea typeface="Rubik Light"/>
              <a:cs typeface="Rubik Light"/>
              <a:sym typeface="Rubik Light"/>
            </a:endParaRPr>
          </a:p>
        </p:txBody>
      </p:sp>
      <p:sp>
        <p:nvSpPr>
          <p:cNvPr id="380" name="Google Shape;380;p60"/>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1" name="Google Shape;381;p60"/>
          <p:cNvSpPr txBox="1"/>
          <p:nvPr/>
        </p:nvSpPr>
        <p:spPr>
          <a:xfrm>
            <a:off x="549250" y="749450"/>
            <a:ext cx="3611400" cy="38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000">
                <a:solidFill>
                  <a:srgbClr val="524DFF"/>
                </a:solidFill>
                <a:latin typeface="Rubik Light"/>
                <a:ea typeface="Rubik Light"/>
                <a:cs typeface="Rubik Light"/>
                <a:sym typeface="Rubik Light"/>
              </a:rPr>
              <a:t>Salary</a:t>
            </a:r>
            <a:r>
              <a:rPr lang="en-GB" sz="1000">
                <a:solidFill>
                  <a:schemeClr val="dk1"/>
                </a:solidFill>
                <a:latin typeface="Rubik Light"/>
                <a:ea typeface="Rubik Light"/>
                <a:cs typeface="Rubik Light"/>
                <a:sym typeface="Rubik Light"/>
              </a:rPr>
              <a:t>:</a:t>
            </a:r>
            <a:endParaRPr>
              <a:solidFill>
                <a:schemeClr val="dk1"/>
              </a:solidFill>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You will receive £15.74 per hour, counted “door to door”, including travel time.</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rgbClr val="524DFF"/>
                </a:solidFill>
                <a:latin typeface="Rubik Light"/>
                <a:ea typeface="Rubik Light"/>
                <a:cs typeface="Rubik Light"/>
                <a:sym typeface="Rubik Light"/>
              </a:rPr>
              <a:t>Contract and hours</a:t>
            </a:r>
            <a:r>
              <a:rPr lang="en-GB" sz="1000">
                <a:solidFill>
                  <a:schemeClr val="dk1"/>
                </a:solidFill>
                <a:latin typeface="Rubik Light"/>
                <a:ea typeface="Rubik Light"/>
                <a:cs typeface="Rubik Light"/>
                <a:sym typeface="Rubik Light"/>
              </a:rPr>
              <a:t>:</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Working hours are flexible and vary week to week. Schedules are typically agreed upon weekly, based on both organisational needs and worker availability. </a:t>
            </a:r>
            <a:endParaRPr sz="1000">
              <a:solidFill>
                <a:schemeClr val="dk1"/>
              </a:solidFill>
              <a:latin typeface="Rubik Light"/>
              <a:ea typeface="Rubik Light"/>
              <a:cs typeface="Rubik Light"/>
              <a:sym typeface="Rubik Light"/>
            </a:endParaRPr>
          </a:p>
          <a:p>
            <a:pPr indent="0" lvl="0" marL="0" rtl="0" algn="l">
              <a:spcBef>
                <a:spcPts val="1000"/>
              </a:spcBef>
              <a:spcAft>
                <a:spcPts val="0"/>
              </a:spcAft>
              <a:buClr>
                <a:schemeClr val="dk1"/>
              </a:buClr>
              <a:buFont typeface="Arial"/>
              <a:buNone/>
            </a:pPr>
            <a:r>
              <a:rPr lang="en-GB" sz="1000">
                <a:solidFill>
                  <a:schemeClr val="dk1"/>
                </a:solidFill>
                <a:latin typeface="Rubik Light"/>
                <a:ea typeface="Rubik Light"/>
                <a:cs typeface="Rubik Light"/>
                <a:sym typeface="Rubik Light"/>
              </a:rPr>
              <a:t>Shifts for this role are generally full days. T</a:t>
            </a:r>
            <a:r>
              <a:rPr lang="en-GB" sz="1000">
                <a:solidFill>
                  <a:schemeClr val="dk1"/>
                </a:solidFill>
                <a:latin typeface="Rubik Light"/>
                <a:ea typeface="Rubik Light"/>
                <a:cs typeface="Rubik Light"/>
                <a:sym typeface="Rubik Light"/>
              </a:rPr>
              <a:t>his</a:t>
            </a:r>
            <a:r>
              <a:rPr lang="en-GB" sz="1000">
                <a:solidFill>
                  <a:schemeClr val="dk1"/>
                </a:solidFill>
                <a:latin typeface="Rubik Light"/>
                <a:ea typeface="Rubik Light"/>
                <a:cs typeface="Rubik Light"/>
                <a:sym typeface="Rubik Light"/>
              </a:rPr>
              <a:t> may include early mornings or evenings, and very </a:t>
            </a:r>
            <a:r>
              <a:rPr lang="en-GB" sz="1000">
                <a:solidFill>
                  <a:schemeClr val="dk1"/>
                </a:solidFill>
                <a:latin typeface="Rubik Light"/>
                <a:ea typeface="Rubik Light"/>
                <a:cs typeface="Rubik Light"/>
                <a:sym typeface="Rubik Light"/>
              </a:rPr>
              <a:t>occasionally</a:t>
            </a:r>
            <a:r>
              <a:rPr lang="en-GB" sz="1000">
                <a:solidFill>
                  <a:schemeClr val="dk1"/>
                </a:solidFill>
                <a:latin typeface="Rubik Light"/>
                <a:ea typeface="Rubik Light"/>
                <a:cs typeface="Rubik Light"/>
                <a:sym typeface="Rubik Light"/>
              </a:rPr>
              <a:t> weekends. All work is based on your availability.</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The contract type is a casual worker agreement.</a:t>
            </a:r>
            <a:r>
              <a:rPr lang="en-GB" sz="1000">
                <a:solidFill>
                  <a:schemeClr val="dk1"/>
                </a:solidFill>
                <a:latin typeface="Rubik Light"/>
                <a:ea typeface="Rubik Light"/>
                <a:cs typeface="Rubik Light"/>
                <a:sym typeface="Rubik Light"/>
              </a:rPr>
              <a:t> Hours are not guaranteed.</a:t>
            </a:r>
            <a:endParaRPr sz="5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rgbClr val="524DFF"/>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rgbClr val="524DFF"/>
                </a:solidFill>
                <a:latin typeface="Rubik Light"/>
                <a:ea typeface="Rubik Light"/>
                <a:cs typeface="Rubik Light"/>
                <a:sym typeface="Rubik Light"/>
              </a:rPr>
              <a:t>Location</a:t>
            </a:r>
            <a:r>
              <a:rPr lang="en-GB" sz="1000">
                <a:solidFill>
                  <a:schemeClr val="dk1"/>
                </a:solidFill>
                <a:latin typeface="Rubik Light"/>
                <a:ea typeface="Rubik Light"/>
                <a:cs typeface="Rubik Light"/>
                <a:sym typeface="Rubik Light"/>
              </a:rPr>
              <a:t>:</a:t>
            </a:r>
            <a:endParaRPr>
              <a:solidFill>
                <a:schemeClr val="dk1"/>
              </a:solidFill>
            </a:endParaRPr>
          </a:p>
          <a:p>
            <a:pPr indent="0" lvl="0" marL="0" rtl="0" algn="l">
              <a:spcBef>
                <a:spcPts val="0"/>
              </a:spcBef>
              <a:spcAft>
                <a:spcPts val="0"/>
              </a:spcAft>
              <a:buNone/>
            </a:pPr>
            <a:r>
              <a:rPr lang="en-GB" sz="1000">
                <a:solidFill>
                  <a:schemeClr val="dk1"/>
                </a:solidFill>
                <a:latin typeface="Rubik Light"/>
                <a:ea typeface="Rubik Light"/>
                <a:cs typeface="Rubik Light"/>
                <a:sym typeface="Rubik Light"/>
              </a:rPr>
              <a:t>You will usually work at sites across Greater London and the south-east. At other times, you will travel to Dot Dot Dot’s office in Stratford, </a:t>
            </a:r>
            <a:r>
              <a:rPr lang="en-GB" sz="1000">
                <a:solidFill>
                  <a:schemeClr val="dk1"/>
                </a:solidFill>
                <a:latin typeface="Rubik Light"/>
                <a:ea typeface="Rubik Light"/>
                <a:cs typeface="Rubik Light"/>
                <a:sym typeface="Rubik Light"/>
              </a:rPr>
              <a:t>London </a:t>
            </a:r>
            <a:r>
              <a:rPr lang="en-GB" sz="1000">
                <a:solidFill>
                  <a:schemeClr val="dk1"/>
                </a:solidFill>
                <a:latin typeface="Rubik Light"/>
                <a:ea typeface="Rubik Light"/>
                <a:cs typeface="Rubik Light"/>
                <a:sym typeface="Rubik Light"/>
              </a:rPr>
              <a:t>E15. Training may also take place at various locations across London.</a:t>
            </a:r>
            <a:endParaRPr sz="1000">
              <a:solidFill>
                <a:schemeClr val="dk1"/>
              </a:solidFill>
              <a:latin typeface="Rubik Light"/>
              <a:ea typeface="Rubik Light"/>
              <a:cs typeface="Rubik Light"/>
              <a:sym typeface="Rubik Light"/>
            </a:endParaRPr>
          </a:p>
        </p:txBody>
      </p:sp>
      <p:sp>
        <p:nvSpPr>
          <p:cNvPr id="382" name="Google Shape;382;p60"/>
          <p:cNvSpPr txBox="1"/>
          <p:nvPr/>
        </p:nvSpPr>
        <p:spPr>
          <a:xfrm>
            <a:off x="4755100" y="792237"/>
            <a:ext cx="4005000" cy="36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524DFF"/>
                </a:solidFill>
                <a:latin typeface="Rubik Light"/>
                <a:ea typeface="Rubik Light"/>
                <a:cs typeface="Rubik Light"/>
                <a:sym typeface="Rubik Light"/>
              </a:rPr>
              <a:t>Benefits</a:t>
            </a:r>
            <a:endParaRPr sz="11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165100" lvl="0" marL="177800" rtl="0" algn="l">
              <a:spcBef>
                <a:spcPts val="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Flexible working hours</a:t>
            </a:r>
            <a:endParaRPr sz="1000">
              <a:solidFill>
                <a:schemeClr val="dk1"/>
              </a:solidFill>
              <a:latin typeface="Rubik Light"/>
              <a:ea typeface="Rubik Light"/>
              <a:cs typeface="Rubik Light"/>
              <a:sym typeface="Rubik Light"/>
            </a:endParaRPr>
          </a:p>
          <a:p>
            <a:pPr indent="-165100" lvl="0" marL="1778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Cycle to Work scheme</a:t>
            </a:r>
            <a:endParaRPr sz="1000">
              <a:solidFill>
                <a:schemeClr val="dk1"/>
              </a:solidFill>
              <a:latin typeface="Rubik Light"/>
              <a:ea typeface="Rubik Light"/>
              <a:cs typeface="Rubik Light"/>
              <a:sym typeface="Rubik Light"/>
            </a:endParaRPr>
          </a:p>
          <a:p>
            <a:pPr indent="-165100" lvl="0" marL="1778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Discount on licence fees in any of our properties</a:t>
            </a:r>
            <a:endParaRPr sz="1000">
              <a:solidFill>
                <a:schemeClr val="dk1"/>
              </a:solidFill>
              <a:latin typeface="Rubik Light"/>
              <a:ea typeface="Rubik Light"/>
              <a:cs typeface="Rubik Light"/>
              <a:sym typeface="Rubik Light"/>
            </a:endParaRPr>
          </a:p>
          <a:p>
            <a:pPr indent="-165100" lvl="0" marL="1778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Training opportunities such as Excel, First Aid, Mental Health First Aider, and a variety of workshops and online courses</a:t>
            </a:r>
            <a:endParaRPr sz="1000">
              <a:solidFill>
                <a:schemeClr val="dk1"/>
              </a:solidFill>
              <a:latin typeface="Rubik Light"/>
              <a:ea typeface="Rubik Light"/>
              <a:cs typeface="Rubik Light"/>
              <a:sym typeface="Rubik Light"/>
            </a:endParaRPr>
          </a:p>
          <a:p>
            <a:pPr indent="-165100" lvl="0" marL="1778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Discounts on annual memberships e.g. Tate Modern and Picturehouse Cinemas</a:t>
            </a:r>
            <a:endParaRPr sz="1000">
              <a:solidFill>
                <a:schemeClr val="dk1"/>
              </a:solidFill>
              <a:latin typeface="Rubik Light"/>
              <a:ea typeface="Rubik Light"/>
              <a:cs typeface="Rubik Light"/>
              <a:sym typeface="Rubik Light"/>
            </a:endParaRPr>
          </a:p>
          <a:p>
            <a:pPr indent="-165100" lvl="0" marL="177800" rtl="0" algn="l">
              <a:spcBef>
                <a:spcPts val="1000"/>
              </a:spcBef>
              <a:spcAft>
                <a:spcPts val="100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Monthly company breakfasts at head office</a:t>
            </a:r>
            <a:endParaRPr sz="1000">
              <a:solidFill>
                <a:schemeClr val="dk1"/>
              </a:solidFill>
              <a:latin typeface="Rubik Light"/>
              <a:ea typeface="Rubik Light"/>
              <a:cs typeface="Rubik Light"/>
              <a:sym typeface="Rubik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61"/>
          <p:cNvPicPr preferRelativeResize="0"/>
          <p:nvPr/>
        </p:nvPicPr>
        <p:blipFill>
          <a:blip r:embed="rId3">
            <a:alphaModFix/>
          </a:blip>
          <a:stretch>
            <a:fillRect/>
          </a:stretch>
        </p:blipFill>
        <p:spPr>
          <a:xfrm>
            <a:off x="4923250" y="1392600"/>
            <a:ext cx="3618949" cy="2413801"/>
          </a:xfrm>
          <a:prstGeom prst="rect">
            <a:avLst/>
          </a:prstGeom>
          <a:noFill/>
          <a:ln>
            <a:noFill/>
          </a:ln>
        </p:spPr>
      </p:pic>
      <p:cxnSp>
        <p:nvCxnSpPr>
          <p:cNvPr id="388" name="Google Shape;388;p61"/>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89" name="Google Shape;389;p61"/>
          <p:cNvSpPr txBox="1"/>
          <p:nvPr/>
        </p:nvSpPr>
        <p:spPr>
          <a:xfrm>
            <a:off x="522000" y="172800"/>
            <a:ext cx="8020200" cy="36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rgbClr val="524DFF"/>
                </a:solidFill>
                <a:latin typeface="Rubik Light"/>
                <a:ea typeface="Rubik Light"/>
                <a:cs typeface="Rubik Light"/>
                <a:sym typeface="Rubik Light"/>
              </a:rPr>
              <a:t>H</a:t>
            </a:r>
            <a:r>
              <a:rPr b="0" i="0" lang="en-GB" sz="2000" u="none" cap="none" strike="noStrike">
                <a:solidFill>
                  <a:srgbClr val="524DFF"/>
                </a:solidFill>
                <a:latin typeface="Rubik Light"/>
                <a:ea typeface="Rubik Light"/>
                <a:cs typeface="Rubik Light"/>
                <a:sym typeface="Rubik Light"/>
              </a:rPr>
              <a:t>ow to apply</a:t>
            </a:r>
            <a:endParaRPr b="0" i="0" sz="2000" u="none" cap="none" strike="noStrike">
              <a:solidFill>
                <a:srgbClr val="524DFF"/>
              </a:solidFill>
              <a:latin typeface="Rubik Light"/>
              <a:ea typeface="Rubik Light"/>
              <a:cs typeface="Rubik Light"/>
              <a:sym typeface="Rubik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24DFF"/>
              </a:solidFill>
              <a:latin typeface="Rubik Light"/>
              <a:ea typeface="Rubik Light"/>
              <a:cs typeface="Rubik Light"/>
              <a:sym typeface="Rubik Light"/>
            </a:endParaRPr>
          </a:p>
        </p:txBody>
      </p:sp>
      <p:sp>
        <p:nvSpPr>
          <p:cNvPr id="390" name="Google Shape;390;p61"/>
          <p:cNvSpPr txBox="1"/>
          <p:nvPr/>
        </p:nvSpPr>
        <p:spPr>
          <a:xfrm>
            <a:off x="522000" y="777900"/>
            <a:ext cx="3888000" cy="38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Please apply via the online recruitment platform, </a:t>
            </a:r>
            <a:r>
              <a:rPr lang="en-GB" sz="1000" u="sng">
                <a:solidFill>
                  <a:schemeClr val="hlink"/>
                </a:solidFill>
                <a:latin typeface="Rubik Light"/>
                <a:ea typeface="Rubik Light"/>
                <a:cs typeface="Rubik Light"/>
                <a:sym typeface="Rubik Light"/>
                <a:hlinkClick r:id="rId4"/>
              </a:rPr>
              <a:t>Applied</a:t>
            </a:r>
            <a:r>
              <a:rPr lang="en-GB" sz="1000">
                <a:solidFill>
                  <a:schemeClr val="dk1"/>
                </a:solidFill>
                <a:latin typeface="Rubik Light"/>
                <a:ea typeface="Rubik Light"/>
                <a:cs typeface="Rubik Light"/>
                <a:sym typeface="Rubik Light"/>
              </a:rPr>
              <a:t>. The closing date for applications is </a:t>
            </a:r>
            <a:r>
              <a:rPr lang="en-GB" sz="1000">
                <a:solidFill>
                  <a:schemeClr val="dk1"/>
                </a:solidFill>
                <a:latin typeface="Rubik Medium"/>
                <a:ea typeface="Rubik Medium"/>
                <a:cs typeface="Rubik Medium"/>
                <a:sym typeface="Rubik Medium"/>
              </a:rPr>
              <a:t>Midnight on 22/02/2026</a:t>
            </a:r>
            <a:r>
              <a:rPr lang="en-GB" sz="1000">
                <a:solidFill>
                  <a:schemeClr val="dk1"/>
                </a:solidFill>
                <a:latin typeface="Rubik Light"/>
                <a:ea typeface="Rubik Light"/>
                <a:cs typeface="Rubik Light"/>
                <a:sym typeface="Rubik Light"/>
              </a:rPr>
              <a:t>.</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We use the Applied recruitment platform to select the best candidates based on talent and skill and to avoid unconscious bias in our selection processes.</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The first stage of the selection process is to answer the sample questions on Applied. Your answers will be reviewed anonymously by our hiring team – please note they will not see your CV at this stage so answer the questions in a way which will make sense without your CV. Shortlisted candidates will be invited to interview.</a:t>
            </a:r>
            <a:endParaRPr sz="10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The successful candidate will be offered the role subject to satisfactory references and employment checks.</a:t>
            </a:r>
            <a:endParaRPr>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If you have questions about the role, please email Albert Grain, Property Manager at </a:t>
            </a:r>
            <a:r>
              <a:rPr lang="en-GB" sz="1000" u="sng">
                <a:solidFill>
                  <a:schemeClr val="hlink"/>
                </a:solidFill>
                <a:latin typeface="Rubik Light"/>
                <a:ea typeface="Rubik Light"/>
                <a:cs typeface="Rubik Light"/>
                <a:sym typeface="Rubik Light"/>
                <a:hlinkClick r:id="rId5"/>
              </a:rPr>
              <a:t>albert.grain@dotdotdotproperty.com</a:t>
            </a:r>
            <a:r>
              <a:rPr lang="en-GB" sz="1000">
                <a:solidFill>
                  <a:schemeClr val="dk1"/>
                </a:solidFill>
                <a:latin typeface="Rubik Light"/>
                <a:ea typeface="Rubik Light"/>
                <a:cs typeface="Rubik Light"/>
                <a:sym typeface="Rubik Light"/>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52"/>
          <p:cNvPicPr preferRelativeResize="0"/>
          <p:nvPr/>
        </p:nvPicPr>
        <p:blipFill>
          <a:blip r:embed="rId3">
            <a:alphaModFix/>
          </a:blip>
          <a:stretch>
            <a:fillRect/>
          </a:stretch>
        </p:blipFill>
        <p:spPr>
          <a:xfrm>
            <a:off x="5117950" y="1242125"/>
            <a:ext cx="3321702" cy="2215536"/>
          </a:xfrm>
          <a:prstGeom prst="rect">
            <a:avLst/>
          </a:prstGeom>
          <a:noFill/>
          <a:ln>
            <a:noFill/>
          </a:ln>
        </p:spPr>
      </p:pic>
      <p:cxnSp>
        <p:nvCxnSpPr>
          <p:cNvPr id="297" name="Google Shape;297;p52"/>
          <p:cNvCxnSpPr/>
          <p:nvPr/>
        </p:nvCxnSpPr>
        <p:spPr>
          <a:xfrm>
            <a:off x="600300" y="642704"/>
            <a:ext cx="8019300" cy="27600"/>
          </a:xfrm>
          <a:prstGeom prst="straightConnector1">
            <a:avLst/>
          </a:prstGeom>
          <a:noFill/>
          <a:ln cap="flat" cmpd="sng" w="19050">
            <a:solidFill>
              <a:srgbClr val="524DFF"/>
            </a:solidFill>
            <a:prstDash val="solid"/>
            <a:round/>
            <a:headEnd len="sm" w="sm" type="none"/>
            <a:tailEnd len="sm" w="sm" type="none"/>
          </a:ln>
        </p:spPr>
      </p:cxnSp>
      <p:sp>
        <p:nvSpPr>
          <p:cNvPr id="298" name="Google Shape;298;p52"/>
          <p:cNvSpPr txBox="1"/>
          <p:nvPr/>
        </p:nvSpPr>
        <p:spPr>
          <a:xfrm>
            <a:off x="523500" y="171450"/>
            <a:ext cx="8020200" cy="3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524DFF"/>
                </a:solidFill>
                <a:latin typeface="Rubik Light"/>
                <a:ea typeface="Rubik Light"/>
                <a:cs typeface="Rubik Light"/>
                <a:sym typeface="Rubik Light"/>
              </a:rPr>
              <a:t>Introducing Dot Dot Dot</a:t>
            </a:r>
            <a:r>
              <a:rPr b="0" i="0" lang="en-GB" sz="2000" u="none" cap="none" strike="noStrike">
                <a:solidFill>
                  <a:srgbClr val="524DFF"/>
                </a:solidFill>
                <a:latin typeface="Rubik Light"/>
                <a:ea typeface="Rubik Light"/>
                <a:cs typeface="Rubik Light"/>
                <a:sym typeface="Rubik Light"/>
              </a:rPr>
              <a:t> Property</a:t>
            </a:r>
            <a:endParaRPr b="0" i="0" sz="2000" u="none" cap="none" strike="noStrike">
              <a:solidFill>
                <a:srgbClr val="524DFF"/>
              </a:solidFill>
              <a:latin typeface="Rubik Light"/>
              <a:ea typeface="Rubik Light"/>
              <a:cs typeface="Rubik Light"/>
              <a:sym typeface="Rubik Light"/>
            </a:endParaRPr>
          </a:p>
        </p:txBody>
      </p:sp>
      <p:sp>
        <p:nvSpPr>
          <p:cNvPr id="299" name="Google Shape;299;p52"/>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00" name="Google Shape;300;p52"/>
          <p:cNvPicPr preferRelativeResize="0"/>
          <p:nvPr/>
        </p:nvPicPr>
        <p:blipFill rotWithShape="1">
          <a:blip r:embed="rId4">
            <a:alphaModFix/>
          </a:blip>
          <a:srcRect b="127623" l="-870668" r="751610" t="-246681"/>
          <a:stretch/>
        </p:blipFill>
        <p:spPr>
          <a:xfrm>
            <a:off x="7526600" y="2636294"/>
            <a:ext cx="1055045" cy="1732550"/>
          </a:xfrm>
          <a:prstGeom prst="rect">
            <a:avLst/>
          </a:prstGeom>
          <a:noFill/>
          <a:ln>
            <a:noFill/>
          </a:ln>
        </p:spPr>
      </p:pic>
      <p:sp>
        <p:nvSpPr>
          <p:cNvPr id="301" name="Google Shape;301;p52"/>
          <p:cNvSpPr/>
          <p:nvPr/>
        </p:nvSpPr>
        <p:spPr>
          <a:xfrm>
            <a:off x="533777" y="665073"/>
            <a:ext cx="3714000" cy="394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GB" sz="1000">
                <a:solidFill>
                  <a:schemeClr val="accent1"/>
                </a:solidFill>
                <a:latin typeface="Rubik Light"/>
                <a:ea typeface="Rubik Light"/>
                <a:cs typeface="Rubik Light"/>
                <a:sym typeface="Rubik Light"/>
              </a:rPr>
              <a:t>Who we are</a:t>
            </a:r>
            <a:endParaRPr sz="1000">
              <a:solidFill>
                <a:schemeClr val="accent1"/>
              </a:solidFill>
              <a:latin typeface="Rubik Light"/>
              <a:ea typeface="Rubik Light"/>
              <a:cs typeface="Rubik Light"/>
              <a:sym typeface="Rubik Light"/>
            </a:endParaRPr>
          </a:p>
          <a:p>
            <a:pPr indent="0" lvl="0" marL="0" rtl="0" algn="l">
              <a:lnSpc>
                <a:spcPct val="115000"/>
              </a:lnSpc>
              <a:spcBef>
                <a:spcPts val="1200"/>
              </a:spcBef>
              <a:spcAft>
                <a:spcPts val="0"/>
              </a:spcAft>
              <a:buNone/>
            </a:pPr>
            <a:r>
              <a:rPr lang="en-GB" sz="1000">
                <a:solidFill>
                  <a:schemeClr val="dk1"/>
                </a:solidFill>
                <a:latin typeface="Rubik Light"/>
                <a:ea typeface="Rubik Light"/>
                <a:cs typeface="Rubik Light"/>
                <a:sym typeface="Rubik Light"/>
              </a:rPr>
              <a:t>Founded in 2011, Dot Dot Dot is a social enterprise that turns properties which would otherwise </a:t>
            </a:r>
            <a:r>
              <a:rPr lang="en-GB" sz="1000">
                <a:solidFill>
                  <a:schemeClr val="dk1"/>
                </a:solidFill>
                <a:latin typeface="Rubik Light"/>
                <a:ea typeface="Rubik Light"/>
                <a:cs typeface="Rubik Light"/>
                <a:sym typeface="Rubik Light"/>
              </a:rPr>
              <a:t>stand</a:t>
            </a:r>
            <a:r>
              <a:rPr lang="en-GB" sz="1000">
                <a:solidFill>
                  <a:schemeClr val="dk1"/>
                </a:solidFill>
                <a:latin typeface="Rubik Light"/>
                <a:ea typeface="Rubik Light"/>
                <a:cs typeface="Rubik Light"/>
                <a:sym typeface="Rubik Light"/>
              </a:rPr>
              <a:t> empty into temporary, reasonably-priced homes.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Owners benefit from cost-effective property protection. Residents - known as property guardians - gain access to inexpensive housing. Local communities are strengthened by having conscientious, engaged neighbours. Everybody wins.</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rPr lang="en-GB" sz="1000">
                <a:solidFill>
                  <a:schemeClr val="dk1"/>
                </a:solidFill>
                <a:latin typeface="Rubik Light"/>
                <a:ea typeface="Rubik Light"/>
                <a:cs typeface="Rubik Light"/>
                <a:sym typeface="Rubik Light"/>
              </a:rPr>
              <a:t>Because social impact is at the heart of what we do, everyone we house commits to volunteering for good cause</a:t>
            </a:r>
            <a:r>
              <a:rPr lang="en-GB" sz="1000">
                <a:solidFill>
                  <a:schemeClr val="dk1"/>
                </a:solidFill>
                <a:latin typeface="Rubik Light"/>
                <a:ea typeface="Rubik Light"/>
                <a:cs typeface="Rubik Light"/>
                <a:sym typeface="Rubik Light"/>
              </a:rPr>
              <a:t>s</a:t>
            </a:r>
            <a:r>
              <a:rPr lang="en-GB" sz="1000">
                <a:solidFill>
                  <a:schemeClr val="dk1"/>
                </a:solidFill>
                <a:latin typeface="Rubik Light"/>
                <a:ea typeface="Rubik Light"/>
                <a:cs typeface="Rubik Light"/>
                <a:sym typeface="Rubik Light"/>
              </a:rPr>
              <a:t> </a:t>
            </a:r>
            <a:r>
              <a:rPr lang="en-GB" sz="1000">
                <a:solidFill>
                  <a:schemeClr val="dk1"/>
                </a:solidFill>
                <a:latin typeface="Rubik Light"/>
                <a:ea typeface="Rubik Light"/>
                <a:cs typeface="Rubik Light"/>
                <a:sym typeface="Rubik Light"/>
              </a:rPr>
              <a:t>each month</a:t>
            </a:r>
            <a:r>
              <a:rPr lang="en-GB" sz="1000">
                <a:solidFill>
                  <a:schemeClr val="dk1"/>
                </a:solidFill>
                <a:latin typeface="Rubik Light"/>
                <a:ea typeface="Rubik Light"/>
                <a:cs typeface="Rubik Light"/>
                <a:sym typeface="Rubik Light"/>
              </a:rPr>
              <a:t>. Since 2011, we’ve housed over 2,000 people and supported them to contribute tens of thousands of hours to a wide variety of charities and community projects.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Collectively, their time has been worth £7.6 million - the equivalent of one person working full-time for more than 308 years.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Rubik Light"/>
              <a:ea typeface="Rubik Light"/>
              <a:cs typeface="Rubik Light"/>
              <a:sym typeface="Rubik Light"/>
            </a:endParaRPr>
          </a:p>
          <a:p>
            <a:pPr indent="0" lvl="0" marL="0" rtl="0" algn="l">
              <a:spcBef>
                <a:spcPts val="1200"/>
              </a:spcBef>
              <a:spcAft>
                <a:spcPts val="0"/>
              </a:spcAft>
              <a:buNone/>
            </a:pPr>
            <a:r>
              <a:t/>
            </a:r>
            <a:endParaRPr sz="1000">
              <a:solidFill>
                <a:schemeClr val="dk1"/>
              </a:solidFill>
              <a:latin typeface="Rubik"/>
              <a:ea typeface="Rubik"/>
              <a:cs typeface="Rubik"/>
              <a:sym typeface="Rubik"/>
            </a:endParaRPr>
          </a:p>
          <a:p>
            <a:pPr indent="0" lvl="0" marL="0" rtl="0" algn="l">
              <a:lnSpc>
                <a:spcPct val="115000"/>
              </a:lnSpc>
              <a:spcBef>
                <a:spcPts val="0"/>
              </a:spcBef>
              <a:spcAft>
                <a:spcPts val="0"/>
              </a:spcAft>
              <a:buNone/>
            </a:pPr>
            <a:r>
              <a:t/>
            </a:r>
            <a:endParaRPr sz="1000">
              <a:solidFill>
                <a:schemeClr val="dk1"/>
              </a:solidFill>
              <a:latin typeface="Rubik"/>
              <a:ea typeface="Rubik"/>
              <a:cs typeface="Rubik"/>
              <a:sym typeface="Rubik"/>
            </a:endParaRPr>
          </a:p>
          <a:p>
            <a:pPr indent="0" lvl="0" marL="0" marR="0" rtl="0" algn="l">
              <a:lnSpc>
                <a:spcPct val="100000"/>
              </a:lnSpc>
              <a:spcBef>
                <a:spcPts val="0"/>
              </a:spcBef>
              <a:spcAft>
                <a:spcPts val="0"/>
              </a:spcAft>
              <a:buNone/>
            </a:pPr>
            <a:r>
              <a:t/>
            </a:r>
            <a:endParaRPr sz="1200">
              <a:solidFill>
                <a:srgbClr val="524DFF"/>
              </a:solidFill>
              <a:latin typeface="Rubik Light"/>
              <a:ea typeface="Rubik Light"/>
              <a:cs typeface="Rubik Light"/>
              <a:sym typeface="Rubik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cxnSp>
        <p:nvCxnSpPr>
          <p:cNvPr id="306" name="Google Shape;306;p53"/>
          <p:cNvCxnSpPr/>
          <p:nvPr/>
        </p:nvCxnSpPr>
        <p:spPr>
          <a:xfrm>
            <a:off x="600300" y="642704"/>
            <a:ext cx="8019300" cy="27600"/>
          </a:xfrm>
          <a:prstGeom prst="straightConnector1">
            <a:avLst/>
          </a:prstGeom>
          <a:noFill/>
          <a:ln cap="flat" cmpd="sng" w="19050">
            <a:solidFill>
              <a:srgbClr val="524DFF"/>
            </a:solidFill>
            <a:prstDash val="solid"/>
            <a:round/>
            <a:headEnd len="sm" w="sm" type="none"/>
            <a:tailEnd len="sm" w="sm" type="none"/>
          </a:ln>
        </p:spPr>
      </p:cxnSp>
      <p:sp>
        <p:nvSpPr>
          <p:cNvPr id="307" name="Google Shape;307;p53"/>
          <p:cNvSpPr txBox="1"/>
          <p:nvPr/>
        </p:nvSpPr>
        <p:spPr>
          <a:xfrm>
            <a:off x="523500" y="171450"/>
            <a:ext cx="8020200" cy="3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524DFF"/>
                </a:solidFill>
                <a:latin typeface="Rubik Light"/>
                <a:ea typeface="Rubik Light"/>
                <a:cs typeface="Rubik Light"/>
                <a:sym typeface="Rubik Light"/>
              </a:rPr>
              <a:t>Introducing Dot Dot Dot</a:t>
            </a:r>
            <a:r>
              <a:rPr b="0" i="0" lang="en-GB" sz="2000" u="none" cap="none" strike="noStrike">
                <a:solidFill>
                  <a:srgbClr val="524DFF"/>
                </a:solidFill>
                <a:latin typeface="Rubik Light"/>
                <a:ea typeface="Rubik Light"/>
                <a:cs typeface="Rubik Light"/>
                <a:sym typeface="Rubik Light"/>
              </a:rPr>
              <a:t> Property</a:t>
            </a:r>
            <a:endParaRPr b="0" i="0" sz="2000" u="none" cap="none" strike="noStrike">
              <a:solidFill>
                <a:srgbClr val="524DFF"/>
              </a:solidFill>
              <a:latin typeface="Rubik Light"/>
              <a:ea typeface="Rubik Light"/>
              <a:cs typeface="Rubik Light"/>
              <a:sym typeface="Rubik Light"/>
            </a:endParaRPr>
          </a:p>
        </p:txBody>
      </p:sp>
      <p:sp>
        <p:nvSpPr>
          <p:cNvPr id="308" name="Google Shape;308;p53"/>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09" name="Google Shape;309;p53"/>
          <p:cNvPicPr preferRelativeResize="0"/>
          <p:nvPr/>
        </p:nvPicPr>
        <p:blipFill rotWithShape="1">
          <a:blip r:embed="rId3">
            <a:alphaModFix/>
          </a:blip>
          <a:srcRect b="127623" l="-870668" r="751610" t="-246681"/>
          <a:stretch/>
        </p:blipFill>
        <p:spPr>
          <a:xfrm>
            <a:off x="7526600" y="2636294"/>
            <a:ext cx="1055045" cy="1732550"/>
          </a:xfrm>
          <a:prstGeom prst="rect">
            <a:avLst/>
          </a:prstGeom>
          <a:noFill/>
          <a:ln>
            <a:noFill/>
          </a:ln>
        </p:spPr>
      </p:pic>
      <p:sp>
        <p:nvSpPr>
          <p:cNvPr id="310" name="Google Shape;310;p53"/>
          <p:cNvSpPr/>
          <p:nvPr/>
        </p:nvSpPr>
        <p:spPr>
          <a:xfrm>
            <a:off x="523500" y="654875"/>
            <a:ext cx="3729300" cy="394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GB" sz="1000">
                <a:solidFill>
                  <a:schemeClr val="accent1"/>
                </a:solidFill>
                <a:latin typeface="Rubik Light"/>
                <a:ea typeface="Rubik Light"/>
                <a:cs typeface="Rubik Light"/>
                <a:sym typeface="Rubik Light"/>
              </a:rPr>
              <a:t>Who we work with - and who we house</a:t>
            </a:r>
            <a:endParaRPr sz="1000">
              <a:solidFill>
                <a:schemeClr val="accent1"/>
              </a:solidFill>
              <a:latin typeface="Rubik Light"/>
              <a:ea typeface="Rubik Light"/>
              <a:cs typeface="Rubik Light"/>
              <a:sym typeface="Rubik Light"/>
            </a:endParaRPr>
          </a:p>
          <a:p>
            <a:pPr indent="0" lvl="0" marL="0" rtl="0" algn="l">
              <a:lnSpc>
                <a:spcPct val="115000"/>
              </a:lnSpc>
              <a:spcBef>
                <a:spcPts val="1200"/>
              </a:spcBef>
              <a:spcAft>
                <a:spcPts val="0"/>
              </a:spcAft>
              <a:buNone/>
            </a:pPr>
            <a:r>
              <a:rPr lang="en-GB" sz="1000">
                <a:solidFill>
                  <a:schemeClr val="dk1"/>
                </a:solidFill>
                <a:latin typeface="Rubik Light"/>
                <a:ea typeface="Rubik Light"/>
                <a:cs typeface="Rubik Light"/>
                <a:sym typeface="Rubik Light"/>
              </a:rPr>
              <a:t>We work with local councils, housing associations, charities, and trusts, giving them confidence that their buildings are safe, well cared for, and put to good use while awaiting </a:t>
            </a:r>
            <a:r>
              <a:rPr lang="en-GB" sz="1000">
                <a:solidFill>
                  <a:schemeClr val="dk1"/>
                </a:solidFill>
                <a:latin typeface="Rubik Light"/>
                <a:ea typeface="Rubik Light"/>
                <a:cs typeface="Rubik Light"/>
                <a:sym typeface="Rubik Light"/>
              </a:rPr>
              <a:t>regeneration or sale</a:t>
            </a:r>
            <a:r>
              <a:rPr lang="en-GB" sz="1000">
                <a:solidFill>
                  <a:schemeClr val="dk1"/>
                </a:solidFill>
                <a:latin typeface="Rubik Light"/>
                <a:ea typeface="Rubik Light"/>
                <a:cs typeface="Rubik Light"/>
                <a:sym typeface="Rubik Light"/>
              </a:rPr>
              <a:t>.</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rPr lang="en-GB" sz="1000">
                <a:solidFill>
                  <a:schemeClr val="dk1"/>
                </a:solidFill>
                <a:latin typeface="Rubik Light"/>
                <a:ea typeface="Rubik Light"/>
                <a:cs typeface="Rubik Light"/>
                <a:sym typeface="Rubik Light"/>
              </a:rPr>
              <a:t>Current areas where we work include:</a:t>
            </a:r>
            <a:endParaRPr sz="1000">
              <a:solidFill>
                <a:schemeClr val="dk1"/>
              </a:solidFill>
              <a:latin typeface="Rubik Light"/>
              <a:ea typeface="Rubik Light"/>
              <a:cs typeface="Rubik Light"/>
              <a:sym typeface="Rubik Light"/>
            </a:endParaRPr>
          </a:p>
          <a:p>
            <a:pPr indent="-292100" lvl="0" marL="457200" rtl="0" algn="l">
              <a:lnSpc>
                <a:spcPct val="115000"/>
              </a:lnSpc>
              <a:spcBef>
                <a:spcPts val="1200"/>
              </a:spcBef>
              <a:spcAft>
                <a:spcPts val="0"/>
              </a:spcAft>
              <a:buClr>
                <a:schemeClr val="dk1"/>
              </a:buClr>
              <a:buSzPts val="1000"/>
              <a:buFont typeface="Rubik Light"/>
              <a:buChar char="●"/>
            </a:pPr>
            <a:r>
              <a:rPr lang="en-GB" sz="1000">
                <a:solidFill>
                  <a:schemeClr val="dk1"/>
                </a:solidFill>
                <a:latin typeface="Rubik Light"/>
                <a:ea typeface="Rubik Light"/>
                <a:cs typeface="Rubik Light"/>
                <a:sym typeface="Rubik Light"/>
              </a:rPr>
              <a:t>Poplar, east London</a:t>
            </a:r>
            <a:endParaRPr sz="1000">
              <a:solidFill>
                <a:schemeClr val="dk1"/>
              </a:solidFill>
              <a:latin typeface="Rubik Light"/>
              <a:ea typeface="Rubik Light"/>
              <a:cs typeface="Rubik Light"/>
              <a:sym typeface="Rubik Light"/>
            </a:endParaRPr>
          </a:p>
          <a:p>
            <a:pPr indent="-292100" lvl="0" marL="457200" rtl="0" algn="l">
              <a:lnSpc>
                <a:spcPct val="115000"/>
              </a:lnSpc>
              <a:spcBef>
                <a:spcPts val="0"/>
              </a:spcBef>
              <a:spcAft>
                <a:spcPts val="0"/>
              </a:spcAft>
              <a:buClr>
                <a:schemeClr val="dk1"/>
              </a:buClr>
              <a:buSzPts val="1000"/>
              <a:buFont typeface="Rubik Light"/>
              <a:buChar char="●"/>
            </a:pPr>
            <a:r>
              <a:rPr lang="en-GB" sz="1000">
                <a:solidFill>
                  <a:schemeClr val="dk1"/>
                </a:solidFill>
                <a:latin typeface="Rubik Light"/>
                <a:ea typeface="Rubik Light"/>
                <a:cs typeface="Rubik Light"/>
                <a:sym typeface="Rubik Light"/>
              </a:rPr>
              <a:t>Kilburn, northwest London</a:t>
            </a:r>
            <a:endParaRPr sz="1000">
              <a:solidFill>
                <a:schemeClr val="dk1"/>
              </a:solidFill>
              <a:latin typeface="Rubik Light"/>
              <a:ea typeface="Rubik Light"/>
              <a:cs typeface="Rubik Light"/>
              <a:sym typeface="Rubik Light"/>
            </a:endParaRPr>
          </a:p>
          <a:p>
            <a:pPr indent="-292100" lvl="0" marL="457200" rtl="0" algn="l">
              <a:lnSpc>
                <a:spcPct val="115000"/>
              </a:lnSpc>
              <a:spcBef>
                <a:spcPts val="0"/>
              </a:spcBef>
              <a:spcAft>
                <a:spcPts val="0"/>
              </a:spcAft>
              <a:buClr>
                <a:schemeClr val="dk1"/>
              </a:buClr>
              <a:buSzPts val="1000"/>
              <a:buFont typeface="Rubik Light"/>
              <a:buChar char="●"/>
            </a:pPr>
            <a:r>
              <a:rPr lang="en-GB" sz="1000">
                <a:solidFill>
                  <a:schemeClr val="dk1"/>
                </a:solidFill>
                <a:latin typeface="Rubik Light"/>
                <a:ea typeface="Rubik Light"/>
                <a:cs typeface="Rubik Light"/>
                <a:sym typeface="Rubik Light"/>
              </a:rPr>
              <a:t>Ham, Richmond</a:t>
            </a:r>
            <a:endParaRPr sz="1000">
              <a:solidFill>
                <a:schemeClr val="dk1"/>
              </a:solidFill>
              <a:latin typeface="Rubik Light"/>
              <a:ea typeface="Rubik Light"/>
              <a:cs typeface="Rubik Light"/>
              <a:sym typeface="Rubik Light"/>
            </a:endParaRPr>
          </a:p>
          <a:p>
            <a:pPr indent="-292100" lvl="0" marL="457200" rtl="0" algn="l">
              <a:lnSpc>
                <a:spcPct val="115000"/>
              </a:lnSpc>
              <a:spcBef>
                <a:spcPts val="0"/>
              </a:spcBef>
              <a:spcAft>
                <a:spcPts val="0"/>
              </a:spcAft>
              <a:buClr>
                <a:schemeClr val="dk1"/>
              </a:buClr>
              <a:buSzPts val="1000"/>
              <a:buFont typeface="Rubik Light"/>
              <a:buChar char="●"/>
            </a:pPr>
            <a:r>
              <a:rPr lang="en-GB" sz="1000">
                <a:solidFill>
                  <a:schemeClr val="dk1"/>
                </a:solidFill>
                <a:latin typeface="Rubik Light"/>
                <a:ea typeface="Rubik Light"/>
                <a:cs typeface="Rubik Light"/>
                <a:sym typeface="Rubik Light"/>
              </a:rPr>
              <a:t>High Wycombe, Buckinghamshire</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rPr lang="en-GB" sz="1000">
                <a:solidFill>
                  <a:schemeClr val="dk1"/>
                </a:solidFill>
                <a:latin typeface="Rubik Light"/>
                <a:ea typeface="Rubik Light"/>
                <a:cs typeface="Rubik Light"/>
                <a:sym typeface="Rubik Light"/>
              </a:rPr>
              <a:t>There are many reasons why someone may become a guardian with Dot Dot Dot. Some are looking to make a career change, or save up for a mortgage. Others want to make new friends and connections. Many simply need housing they can afford and which gives them time to help their community.</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1200"/>
              </a:spcBef>
              <a:spcAft>
                <a:spcPts val="0"/>
              </a:spcAft>
              <a:buNone/>
            </a:pPr>
            <a:r>
              <a:t/>
            </a:r>
            <a:endParaRPr sz="1000">
              <a:solidFill>
                <a:schemeClr val="dk1"/>
              </a:solidFill>
              <a:latin typeface="Rubik"/>
              <a:ea typeface="Rubik"/>
              <a:cs typeface="Rubik"/>
              <a:sym typeface="Rubik"/>
            </a:endParaRPr>
          </a:p>
          <a:p>
            <a:pPr indent="0" lvl="0" marL="0" rtl="0" algn="l">
              <a:lnSpc>
                <a:spcPct val="115000"/>
              </a:lnSpc>
              <a:spcBef>
                <a:spcPts val="0"/>
              </a:spcBef>
              <a:spcAft>
                <a:spcPts val="0"/>
              </a:spcAft>
              <a:buNone/>
            </a:pPr>
            <a:r>
              <a:t/>
            </a:r>
            <a:endParaRPr sz="1000">
              <a:solidFill>
                <a:schemeClr val="dk1"/>
              </a:solidFill>
              <a:latin typeface="Rubik"/>
              <a:ea typeface="Rubik"/>
              <a:cs typeface="Rubik"/>
              <a:sym typeface="Rubik"/>
            </a:endParaRPr>
          </a:p>
          <a:p>
            <a:pPr indent="0" lvl="0" marL="0" marR="0" rtl="0" algn="l">
              <a:lnSpc>
                <a:spcPct val="100000"/>
              </a:lnSpc>
              <a:spcBef>
                <a:spcPts val="0"/>
              </a:spcBef>
              <a:spcAft>
                <a:spcPts val="0"/>
              </a:spcAft>
              <a:buNone/>
            </a:pPr>
            <a:r>
              <a:t/>
            </a:r>
            <a:endParaRPr sz="1200">
              <a:solidFill>
                <a:srgbClr val="524DFF"/>
              </a:solidFill>
              <a:latin typeface="Rubik Light"/>
              <a:ea typeface="Rubik Light"/>
              <a:cs typeface="Rubik Light"/>
              <a:sym typeface="Rubik Light"/>
            </a:endParaRPr>
          </a:p>
        </p:txBody>
      </p:sp>
      <p:sp>
        <p:nvSpPr>
          <p:cNvPr id="311" name="Google Shape;311;p53"/>
          <p:cNvSpPr/>
          <p:nvPr/>
        </p:nvSpPr>
        <p:spPr>
          <a:xfrm>
            <a:off x="4572000" y="670300"/>
            <a:ext cx="3729300" cy="394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000">
              <a:solidFill>
                <a:schemeClr val="accent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1200"/>
              </a:spcBef>
              <a:spcAft>
                <a:spcPts val="0"/>
              </a:spcAft>
              <a:buNone/>
            </a:pPr>
            <a:r>
              <a:t/>
            </a:r>
            <a:endParaRPr sz="1000">
              <a:solidFill>
                <a:schemeClr val="dk1"/>
              </a:solidFill>
              <a:latin typeface="Rubik"/>
              <a:ea typeface="Rubik"/>
              <a:cs typeface="Rubik"/>
              <a:sym typeface="Rubik"/>
            </a:endParaRPr>
          </a:p>
          <a:p>
            <a:pPr indent="0" lvl="0" marL="0" rtl="0" algn="l">
              <a:lnSpc>
                <a:spcPct val="115000"/>
              </a:lnSpc>
              <a:spcBef>
                <a:spcPts val="0"/>
              </a:spcBef>
              <a:spcAft>
                <a:spcPts val="0"/>
              </a:spcAft>
              <a:buNone/>
            </a:pPr>
            <a:r>
              <a:t/>
            </a:r>
            <a:endParaRPr sz="1000">
              <a:solidFill>
                <a:schemeClr val="dk1"/>
              </a:solidFill>
              <a:latin typeface="Rubik"/>
              <a:ea typeface="Rubik"/>
              <a:cs typeface="Rubik"/>
              <a:sym typeface="Rubik"/>
            </a:endParaRPr>
          </a:p>
          <a:p>
            <a:pPr indent="0" lvl="0" marL="0" marR="0" rtl="0" algn="l">
              <a:lnSpc>
                <a:spcPct val="100000"/>
              </a:lnSpc>
              <a:spcBef>
                <a:spcPts val="0"/>
              </a:spcBef>
              <a:spcAft>
                <a:spcPts val="0"/>
              </a:spcAft>
              <a:buNone/>
            </a:pPr>
            <a:r>
              <a:t/>
            </a:r>
            <a:endParaRPr sz="1200">
              <a:solidFill>
                <a:srgbClr val="524DFF"/>
              </a:solidFill>
              <a:latin typeface="Rubik Light"/>
              <a:ea typeface="Rubik Light"/>
              <a:cs typeface="Rubik Light"/>
              <a:sym typeface="Rubik Light"/>
            </a:endParaRPr>
          </a:p>
        </p:txBody>
      </p:sp>
      <p:pic>
        <p:nvPicPr>
          <p:cNvPr id="312" name="Google Shape;312;p53" title="DotDotDot_Day1_0097.jpg"/>
          <p:cNvPicPr preferRelativeResize="0"/>
          <p:nvPr/>
        </p:nvPicPr>
        <p:blipFill>
          <a:blip r:embed="rId4">
            <a:alphaModFix/>
          </a:blip>
          <a:stretch>
            <a:fillRect/>
          </a:stretch>
        </p:blipFill>
        <p:spPr>
          <a:xfrm>
            <a:off x="5471525" y="893325"/>
            <a:ext cx="2322601" cy="1548019"/>
          </a:xfrm>
          <a:prstGeom prst="rect">
            <a:avLst/>
          </a:prstGeom>
          <a:noFill/>
          <a:ln>
            <a:noFill/>
          </a:ln>
        </p:spPr>
      </p:pic>
      <p:pic>
        <p:nvPicPr>
          <p:cNvPr id="313" name="Google Shape;313;p53" title="HamClose_1253.jpg"/>
          <p:cNvPicPr preferRelativeResize="0"/>
          <p:nvPr/>
        </p:nvPicPr>
        <p:blipFill>
          <a:blip r:embed="rId5">
            <a:alphaModFix/>
          </a:blip>
          <a:stretch>
            <a:fillRect/>
          </a:stretch>
        </p:blipFill>
        <p:spPr>
          <a:xfrm>
            <a:off x="5471525" y="2813111"/>
            <a:ext cx="2322600" cy="1547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54" title="DDD_Richmond-72.jpg"/>
          <p:cNvPicPr preferRelativeResize="0"/>
          <p:nvPr/>
        </p:nvPicPr>
        <p:blipFill rotWithShape="1">
          <a:blip r:embed="rId3">
            <a:alphaModFix/>
          </a:blip>
          <a:srcRect b="0" l="0" r="0" t="0"/>
          <a:stretch/>
        </p:blipFill>
        <p:spPr>
          <a:xfrm>
            <a:off x="5471525" y="902500"/>
            <a:ext cx="2322601" cy="1548060"/>
          </a:xfrm>
          <a:prstGeom prst="rect">
            <a:avLst/>
          </a:prstGeom>
          <a:noFill/>
          <a:ln>
            <a:noFill/>
          </a:ln>
        </p:spPr>
      </p:pic>
      <p:pic>
        <p:nvPicPr>
          <p:cNvPr id="319" name="Google Shape;319;p54"/>
          <p:cNvPicPr preferRelativeResize="0"/>
          <p:nvPr/>
        </p:nvPicPr>
        <p:blipFill rotWithShape="1">
          <a:blip r:embed="rId4">
            <a:alphaModFix/>
          </a:blip>
          <a:srcRect b="0" l="0" r="0" t="0"/>
          <a:stretch/>
        </p:blipFill>
        <p:spPr>
          <a:xfrm>
            <a:off x="5471525" y="2813100"/>
            <a:ext cx="2322601" cy="1548084"/>
          </a:xfrm>
          <a:prstGeom prst="rect">
            <a:avLst/>
          </a:prstGeom>
          <a:noFill/>
          <a:ln>
            <a:noFill/>
          </a:ln>
        </p:spPr>
      </p:pic>
      <p:cxnSp>
        <p:nvCxnSpPr>
          <p:cNvPr id="320" name="Google Shape;320;p54"/>
          <p:cNvCxnSpPr/>
          <p:nvPr/>
        </p:nvCxnSpPr>
        <p:spPr>
          <a:xfrm>
            <a:off x="600300" y="642704"/>
            <a:ext cx="8019300" cy="27600"/>
          </a:xfrm>
          <a:prstGeom prst="straightConnector1">
            <a:avLst/>
          </a:prstGeom>
          <a:noFill/>
          <a:ln cap="flat" cmpd="sng" w="19050">
            <a:solidFill>
              <a:srgbClr val="524DFF"/>
            </a:solidFill>
            <a:prstDash val="solid"/>
            <a:round/>
            <a:headEnd len="sm" w="sm" type="none"/>
            <a:tailEnd len="sm" w="sm" type="none"/>
          </a:ln>
        </p:spPr>
      </p:cxnSp>
      <p:sp>
        <p:nvSpPr>
          <p:cNvPr id="321" name="Google Shape;321;p54"/>
          <p:cNvSpPr txBox="1"/>
          <p:nvPr/>
        </p:nvSpPr>
        <p:spPr>
          <a:xfrm>
            <a:off x="523500" y="171450"/>
            <a:ext cx="8020200" cy="3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524DFF"/>
                </a:solidFill>
                <a:latin typeface="Rubik Light"/>
                <a:ea typeface="Rubik Light"/>
                <a:cs typeface="Rubik Light"/>
                <a:sym typeface="Rubik Light"/>
              </a:rPr>
              <a:t>Introducing Dot Dot Dot</a:t>
            </a:r>
            <a:r>
              <a:rPr b="0" i="0" lang="en-GB" sz="2000" u="none" cap="none" strike="noStrike">
                <a:solidFill>
                  <a:srgbClr val="524DFF"/>
                </a:solidFill>
                <a:latin typeface="Rubik Light"/>
                <a:ea typeface="Rubik Light"/>
                <a:cs typeface="Rubik Light"/>
                <a:sym typeface="Rubik Light"/>
              </a:rPr>
              <a:t> Property</a:t>
            </a:r>
            <a:endParaRPr b="0" i="0" sz="2000" u="none" cap="none" strike="noStrike">
              <a:solidFill>
                <a:srgbClr val="524DFF"/>
              </a:solidFill>
              <a:latin typeface="Rubik Light"/>
              <a:ea typeface="Rubik Light"/>
              <a:cs typeface="Rubik Light"/>
              <a:sym typeface="Rubik Light"/>
            </a:endParaRPr>
          </a:p>
        </p:txBody>
      </p:sp>
      <p:sp>
        <p:nvSpPr>
          <p:cNvPr id="322" name="Google Shape;322;p54"/>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23" name="Google Shape;323;p54"/>
          <p:cNvPicPr preferRelativeResize="0"/>
          <p:nvPr/>
        </p:nvPicPr>
        <p:blipFill rotWithShape="1">
          <a:blip r:embed="rId5">
            <a:alphaModFix/>
          </a:blip>
          <a:srcRect b="127623" l="-870668" r="751610" t="-246681"/>
          <a:stretch/>
        </p:blipFill>
        <p:spPr>
          <a:xfrm>
            <a:off x="7526600" y="2636294"/>
            <a:ext cx="1055045" cy="1732550"/>
          </a:xfrm>
          <a:prstGeom prst="rect">
            <a:avLst/>
          </a:prstGeom>
          <a:noFill/>
          <a:ln>
            <a:noFill/>
          </a:ln>
        </p:spPr>
      </p:pic>
      <p:sp>
        <p:nvSpPr>
          <p:cNvPr id="324" name="Google Shape;324;p54"/>
          <p:cNvSpPr/>
          <p:nvPr/>
        </p:nvSpPr>
        <p:spPr>
          <a:xfrm>
            <a:off x="523500" y="654875"/>
            <a:ext cx="3729300" cy="3941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400"/>
              <a:buFont typeface="Arial"/>
              <a:buNone/>
            </a:pPr>
            <a:r>
              <a:rPr lang="en-GB" sz="1000">
                <a:solidFill>
                  <a:srgbClr val="524DFF"/>
                </a:solidFill>
                <a:latin typeface="Rubik Light"/>
                <a:ea typeface="Rubik Light"/>
                <a:cs typeface="Rubik Light"/>
                <a:sym typeface="Rubik Light"/>
              </a:rPr>
              <a:t>Who we are looking for</a:t>
            </a:r>
            <a:endParaRPr>
              <a:solidFill>
                <a:srgbClr val="524DFF"/>
              </a:solidFill>
              <a:latin typeface="Rubik Light"/>
              <a:ea typeface="Rubik Light"/>
              <a:cs typeface="Rubik Light"/>
              <a:sym typeface="Rubik Light"/>
            </a:endParaRPr>
          </a:p>
          <a:p>
            <a:pPr indent="0" lvl="0" marL="0" rtl="0" algn="l">
              <a:spcBef>
                <a:spcPts val="1000"/>
              </a:spcBef>
              <a:spcAft>
                <a:spcPts val="0"/>
              </a:spcAft>
              <a:buClr>
                <a:schemeClr val="dk1"/>
              </a:buClr>
              <a:buFont typeface="Arial"/>
              <a:buNone/>
            </a:pPr>
            <a:r>
              <a:rPr lang="en-GB" sz="1000">
                <a:solidFill>
                  <a:schemeClr val="dk1"/>
                </a:solidFill>
                <a:latin typeface="Rubik Light"/>
                <a:ea typeface="Rubik Light"/>
                <a:cs typeface="Rubik Light"/>
                <a:sym typeface="Rubik Light"/>
              </a:rPr>
              <a:t>We are looking for someone to join our field team, supporting our work with a range of tasks at properties around London and throughout the UK. You might be evaluating new buildings, carrying out repairs, overseeing contractors, or inspecting occupied properties to ensure that everything is in order.</a:t>
            </a:r>
            <a:endParaRPr sz="1050">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As well as the opportunity to see your work making a tangible difference, in this role you will benefit from a friendly company environment, a competitive salary, ongoing training and terms of employment which aim to support a good work-life balance.</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None/>
            </a:pPr>
            <a:r>
              <a:rPr lang="en-GB" sz="1000">
                <a:solidFill>
                  <a:schemeClr val="dk1"/>
                </a:solidFill>
                <a:latin typeface="Rubik Light"/>
                <a:ea typeface="Rubik Light"/>
                <a:cs typeface="Rubik Light"/>
                <a:sym typeface="Rubik Light"/>
              </a:rPr>
              <a:t>This is a great opportunity to work flexibly for an exciting social enterprise, to use and develop hands-on skills, and help bring empty buildings back into use.</a:t>
            </a:r>
            <a:endParaRPr sz="1000">
              <a:solidFill>
                <a:schemeClr val="accent1"/>
              </a:solidFill>
              <a:latin typeface="Rubik Light"/>
              <a:ea typeface="Rubik Light"/>
              <a:cs typeface="Rubik Light"/>
              <a:sym typeface="Rubik Light"/>
            </a:endParaRPr>
          </a:p>
        </p:txBody>
      </p:sp>
      <p:sp>
        <p:nvSpPr>
          <p:cNvPr id="325" name="Google Shape;325;p54"/>
          <p:cNvSpPr/>
          <p:nvPr/>
        </p:nvSpPr>
        <p:spPr>
          <a:xfrm>
            <a:off x="4572000" y="670300"/>
            <a:ext cx="3729300" cy="394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000">
              <a:solidFill>
                <a:schemeClr val="accent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1200"/>
              </a:spcBef>
              <a:spcAft>
                <a:spcPts val="0"/>
              </a:spcAft>
              <a:buNone/>
            </a:pPr>
            <a:r>
              <a:t/>
            </a:r>
            <a:endParaRPr sz="1000">
              <a:solidFill>
                <a:schemeClr val="dk1"/>
              </a:solidFill>
              <a:latin typeface="Rubik"/>
              <a:ea typeface="Rubik"/>
              <a:cs typeface="Rubik"/>
              <a:sym typeface="Rubik"/>
            </a:endParaRPr>
          </a:p>
          <a:p>
            <a:pPr indent="0" lvl="0" marL="0" rtl="0" algn="l">
              <a:lnSpc>
                <a:spcPct val="115000"/>
              </a:lnSpc>
              <a:spcBef>
                <a:spcPts val="0"/>
              </a:spcBef>
              <a:spcAft>
                <a:spcPts val="0"/>
              </a:spcAft>
              <a:buNone/>
            </a:pPr>
            <a:r>
              <a:t/>
            </a:r>
            <a:endParaRPr sz="1000">
              <a:solidFill>
                <a:schemeClr val="dk1"/>
              </a:solidFill>
              <a:latin typeface="Rubik"/>
              <a:ea typeface="Rubik"/>
              <a:cs typeface="Rubik"/>
              <a:sym typeface="Rubik"/>
            </a:endParaRPr>
          </a:p>
          <a:p>
            <a:pPr indent="0" lvl="0" marL="0" marR="0" rtl="0" algn="l">
              <a:lnSpc>
                <a:spcPct val="100000"/>
              </a:lnSpc>
              <a:spcBef>
                <a:spcPts val="0"/>
              </a:spcBef>
              <a:spcAft>
                <a:spcPts val="0"/>
              </a:spcAft>
              <a:buNone/>
            </a:pPr>
            <a:r>
              <a:t/>
            </a:r>
            <a:endParaRPr sz="1200">
              <a:solidFill>
                <a:srgbClr val="524DFF"/>
              </a:solidFill>
              <a:latin typeface="Rubik Light"/>
              <a:ea typeface="Rubik Light"/>
              <a:cs typeface="Rubik Light"/>
              <a:sym typeface="Rubik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5"/>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pic>
        <p:nvPicPr>
          <p:cNvPr id="331" name="Google Shape;331;p55"/>
          <p:cNvPicPr preferRelativeResize="0"/>
          <p:nvPr/>
        </p:nvPicPr>
        <p:blipFill rotWithShape="1">
          <a:blip r:embed="rId3">
            <a:alphaModFix/>
          </a:blip>
          <a:srcRect b="0" l="0" r="0" t="0"/>
          <a:stretch/>
        </p:blipFill>
        <p:spPr>
          <a:xfrm>
            <a:off x="0" y="0"/>
            <a:ext cx="9334501" cy="5250648"/>
          </a:xfrm>
          <a:prstGeom prst="rect">
            <a:avLst/>
          </a:prstGeom>
          <a:noFill/>
          <a:ln>
            <a:noFill/>
          </a:ln>
        </p:spPr>
      </p:pic>
      <p:pic>
        <p:nvPicPr>
          <p:cNvPr id="332" name="Google Shape;332;p55"/>
          <p:cNvPicPr preferRelativeResize="0"/>
          <p:nvPr/>
        </p:nvPicPr>
        <p:blipFill>
          <a:blip r:embed="rId4">
            <a:alphaModFix/>
          </a:blip>
          <a:stretch>
            <a:fillRect/>
          </a:stretch>
        </p:blipFill>
        <p:spPr>
          <a:xfrm>
            <a:off x="6400800" y="4111150"/>
            <a:ext cx="2743200" cy="918972"/>
          </a:xfrm>
          <a:prstGeom prst="rect">
            <a:avLst/>
          </a:prstGeom>
          <a:noFill/>
          <a:ln>
            <a:noFill/>
          </a:ln>
        </p:spPr>
      </p:pic>
      <p:sp>
        <p:nvSpPr>
          <p:cNvPr id="333" name="Google Shape;333;p55"/>
          <p:cNvSpPr txBox="1"/>
          <p:nvPr/>
        </p:nvSpPr>
        <p:spPr>
          <a:xfrm>
            <a:off x="816250" y="547150"/>
            <a:ext cx="10966200" cy="356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4000">
                <a:solidFill>
                  <a:schemeClr val="lt1"/>
                </a:solidFill>
                <a:latin typeface="Rubik"/>
                <a:ea typeface="Rubik"/>
                <a:cs typeface="Rubik"/>
                <a:sym typeface="Rubik"/>
              </a:rPr>
              <a:t>Property and Guardian Assistant:</a:t>
            </a:r>
            <a:endParaRPr sz="4000">
              <a:solidFill>
                <a:schemeClr val="lt1"/>
              </a:solidFill>
              <a:latin typeface="Rubik"/>
              <a:ea typeface="Rubik"/>
              <a:cs typeface="Rubik"/>
              <a:sym typeface="Rubik"/>
            </a:endParaRPr>
          </a:p>
          <a:p>
            <a:pPr indent="0" lvl="0" marL="0" rtl="0" algn="l">
              <a:spcBef>
                <a:spcPts val="0"/>
              </a:spcBef>
              <a:spcAft>
                <a:spcPts val="0"/>
              </a:spcAft>
              <a:buNone/>
            </a:pPr>
            <a:r>
              <a:rPr lang="en-GB" sz="4000">
                <a:solidFill>
                  <a:schemeClr val="lt1"/>
                </a:solidFill>
                <a:latin typeface="Rubik"/>
                <a:ea typeface="Rubik"/>
                <a:cs typeface="Rubik"/>
                <a:sym typeface="Rubik"/>
              </a:rPr>
              <a:t>the detail</a:t>
            </a:r>
            <a:endParaRPr sz="4000">
              <a:solidFill>
                <a:schemeClr val="lt1"/>
              </a:solidFill>
              <a:latin typeface="Rubik"/>
              <a:ea typeface="Rubik"/>
              <a:cs typeface="Rubik"/>
              <a:sym typeface="Rubik"/>
            </a:endParaRPr>
          </a:p>
          <a:p>
            <a:pPr indent="0" lvl="0" marL="0" rtl="0" algn="l">
              <a:spcBef>
                <a:spcPts val="0"/>
              </a:spcBef>
              <a:spcAft>
                <a:spcPts val="0"/>
              </a:spcAft>
              <a:buNone/>
            </a:pPr>
            <a:r>
              <a:t/>
            </a:r>
            <a:endParaRPr sz="4000">
              <a:solidFill>
                <a:schemeClr val="lt1"/>
              </a:solidFill>
              <a:latin typeface="Rubik"/>
              <a:ea typeface="Rubik"/>
              <a:cs typeface="Rubik"/>
              <a:sym typeface="Rubik"/>
            </a:endParaRPr>
          </a:p>
          <a:p>
            <a:pPr indent="0" lvl="0" marL="0" rtl="0" algn="l">
              <a:spcBef>
                <a:spcPts val="0"/>
              </a:spcBef>
              <a:spcAft>
                <a:spcPts val="0"/>
              </a:spcAft>
              <a:buNone/>
            </a:pPr>
            <a:r>
              <a:t/>
            </a:r>
            <a:endParaRPr sz="4000">
              <a:solidFill>
                <a:schemeClr val="lt1"/>
              </a:solidFill>
              <a:latin typeface="Rubik"/>
              <a:ea typeface="Rubik"/>
              <a:cs typeface="Rubik"/>
              <a:sym typeface="Rubik"/>
            </a:endParaRPr>
          </a:p>
          <a:p>
            <a:pPr indent="0" lvl="0" marL="0" rtl="0" algn="l">
              <a:spcBef>
                <a:spcPts val="0"/>
              </a:spcBef>
              <a:spcAft>
                <a:spcPts val="0"/>
              </a:spcAft>
              <a:buNone/>
            </a:pPr>
            <a:r>
              <a:t/>
            </a:r>
            <a:endParaRPr sz="4000">
              <a:solidFill>
                <a:srgbClr val="FFFFFF"/>
              </a:solidFill>
              <a:latin typeface="Rubik"/>
              <a:ea typeface="Rubik"/>
              <a:cs typeface="Rubik"/>
              <a:sym typeface="Rubik"/>
            </a:endParaRPr>
          </a:p>
          <a:p>
            <a:pPr indent="0" lvl="0" marL="0" marR="0" rtl="0" algn="l">
              <a:spcBef>
                <a:spcPts val="0"/>
              </a:spcBef>
              <a:spcAft>
                <a:spcPts val="0"/>
              </a:spcAft>
              <a:buNone/>
            </a:pPr>
            <a:r>
              <a:rPr lang="en-GB" sz="4000">
                <a:solidFill>
                  <a:srgbClr val="FFFFFF"/>
                </a:solidFill>
                <a:latin typeface="Rubik"/>
                <a:ea typeface="Rubik"/>
                <a:cs typeface="Rubik"/>
                <a:sym typeface="Rubik"/>
              </a:rPr>
              <a:t> </a:t>
            </a:r>
            <a:endParaRPr sz="4000">
              <a:solidFill>
                <a:srgbClr val="FFFFFF"/>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nvSpPr>
        <p:spPr>
          <a:xfrm>
            <a:off x="523500" y="717350"/>
            <a:ext cx="3538500" cy="35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a:solidFill>
                  <a:srgbClr val="524DFF"/>
                </a:solidFill>
                <a:latin typeface="Rubik Light"/>
                <a:ea typeface="Rubik Light"/>
                <a:cs typeface="Rubik Light"/>
                <a:sym typeface="Rubik Light"/>
              </a:rPr>
              <a:t>Property and Guardian Assistant</a:t>
            </a:r>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524DFF"/>
              </a:solidFill>
              <a:latin typeface="Rubik Light"/>
              <a:ea typeface="Rubik Light"/>
              <a:cs typeface="Rubik Light"/>
              <a:sym typeface="Rubik Light"/>
            </a:endParaRPr>
          </a:p>
          <a:p>
            <a:pPr indent="0" lvl="0" marL="0" rtl="0" algn="l">
              <a:spcBef>
                <a:spcPts val="0"/>
              </a:spcBef>
              <a:spcAft>
                <a:spcPts val="0"/>
              </a:spcAft>
              <a:buNone/>
            </a:pPr>
            <a:r>
              <a:rPr lang="en-GB" sz="1000">
                <a:solidFill>
                  <a:schemeClr val="dk1"/>
                </a:solidFill>
                <a:latin typeface="Rubik Light"/>
                <a:ea typeface="Rubik Light"/>
                <a:cs typeface="Rubik Light"/>
                <a:sym typeface="Rubik Light"/>
              </a:rPr>
              <a:t>Property and Guardian Assistants are critical to our operations, allowing us to respond flexibly and effectively to the changing needs of our guardians, clients and buildings.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Known in-house as “the Squad”, they ensure that every property we manage meets our high standards. Their in-depth knowledge of our properties and priorities allows us to act quickly and decisively in an ever-changing industry.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rPr lang="en-GB" sz="1000">
                <a:solidFill>
                  <a:schemeClr val="dk1"/>
                </a:solidFill>
                <a:latin typeface="Rubik Light"/>
                <a:ea typeface="Rubik Light"/>
                <a:cs typeface="Rubik Light"/>
                <a:sym typeface="Rubik Light"/>
              </a:rPr>
              <a:t>Our Property and Guardian Assistants are the eyes, ears, and face of Dot Dot Dot on the ground. They act as ambassadors of our values and brand. They are friendly, professional, and have a genuine enthusiasm for meeting people and learning about the buildings we manage.</a:t>
            </a:r>
            <a:endParaRPr sz="1000">
              <a:solidFill>
                <a:schemeClr val="dk1"/>
              </a:solidFill>
              <a:latin typeface="Rubik Light"/>
              <a:ea typeface="Rubik Light"/>
              <a:cs typeface="Rubik Light"/>
              <a:sym typeface="Rubik Light"/>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Rubik Light"/>
              <a:ea typeface="Rubik Light"/>
              <a:cs typeface="Rubik Light"/>
              <a:sym typeface="Rubik Light"/>
            </a:endParaRPr>
          </a:p>
        </p:txBody>
      </p:sp>
      <p:cxnSp>
        <p:nvCxnSpPr>
          <p:cNvPr id="339" name="Google Shape;339;p56"/>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40" name="Google Shape;340;p56"/>
          <p:cNvSpPr txBox="1"/>
          <p:nvPr/>
        </p:nvSpPr>
        <p:spPr>
          <a:xfrm>
            <a:off x="523500" y="171450"/>
            <a:ext cx="8020200" cy="4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rgbClr val="524DFF"/>
                </a:solidFill>
                <a:latin typeface="Rubik Light"/>
                <a:ea typeface="Rubik Light"/>
                <a:cs typeface="Rubik Light"/>
                <a:sym typeface="Rubik Light"/>
              </a:rPr>
              <a:t>About this role</a:t>
            </a:r>
            <a:endParaRPr b="0" i="0" sz="2000" u="none" cap="none" strike="noStrike">
              <a:solidFill>
                <a:srgbClr val="524DFF"/>
              </a:solidFill>
              <a:latin typeface="Rubik Light"/>
              <a:ea typeface="Rubik Light"/>
              <a:cs typeface="Rubik Light"/>
              <a:sym typeface="Rubik Light"/>
            </a:endParaRPr>
          </a:p>
        </p:txBody>
      </p:sp>
      <p:pic>
        <p:nvPicPr>
          <p:cNvPr id="341" name="Google Shape;341;p56"/>
          <p:cNvPicPr preferRelativeResize="0"/>
          <p:nvPr/>
        </p:nvPicPr>
        <p:blipFill rotWithShape="1">
          <a:blip r:embed="rId3">
            <a:alphaModFix/>
          </a:blip>
          <a:srcRect b="0" l="9" r="9" t="0"/>
          <a:stretch/>
        </p:blipFill>
        <p:spPr>
          <a:xfrm>
            <a:off x="5748150" y="1100925"/>
            <a:ext cx="2305725" cy="1537150"/>
          </a:xfrm>
          <a:prstGeom prst="rect">
            <a:avLst/>
          </a:prstGeom>
          <a:noFill/>
          <a:ln>
            <a:noFill/>
          </a:ln>
        </p:spPr>
      </p:pic>
      <p:pic>
        <p:nvPicPr>
          <p:cNvPr id="342" name="Google Shape;342;p56"/>
          <p:cNvPicPr preferRelativeResize="0"/>
          <p:nvPr/>
        </p:nvPicPr>
        <p:blipFill>
          <a:blip r:embed="rId4">
            <a:alphaModFix/>
          </a:blip>
          <a:stretch>
            <a:fillRect/>
          </a:stretch>
        </p:blipFill>
        <p:spPr>
          <a:xfrm>
            <a:off x="5748150" y="2798550"/>
            <a:ext cx="2305725" cy="153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7"/>
          <p:cNvSpPr txBox="1"/>
          <p:nvPr/>
        </p:nvSpPr>
        <p:spPr>
          <a:xfrm>
            <a:off x="522000" y="172800"/>
            <a:ext cx="8020200" cy="4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2000">
                <a:solidFill>
                  <a:srgbClr val="524DFF"/>
                </a:solidFill>
                <a:latin typeface="Rubik Light"/>
                <a:ea typeface="Rubik Light"/>
                <a:cs typeface="Rubik Light"/>
                <a:sym typeface="Rubik Light"/>
              </a:rPr>
              <a:t>How does this role fit into Dot Dot Dot?</a:t>
            </a:r>
            <a:endParaRPr b="0" i="0" sz="2000" u="none" cap="none" strike="noStrike">
              <a:solidFill>
                <a:srgbClr val="524DFF"/>
              </a:solidFill>
              <a:latin typeface="Rubik Light"/>
              <a:ea typeface="Rubik Light"/>
              <a:cs typeface="Rubik Light"/>
              <a:sym typeface="Rubik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24DFF"/>
              </a:solidFill>
              <a:latin typeface="Rubik Light"/>
              <a:ea typeface="Rubik Light"/>
              <a:cs typeface="Rubik Light"/>
              <a:sym typeface="Rubik Light"/>
            </a:endParaRPr>
          </a:p>
        </p:txBody>
      </p:sp>
      <p:sp>
        <p:nvSpPr>
          <p:cNvPr id="348" name="Google Shape;348;p57"/>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9" name="Google Shape;349;p57"/>
          <p:cNvSpPr txBox="1"/>
          <p:nvPr/>
        </p:nvSpPr>
        <p:spPr>
          <a:xfrm>
            <a:off x="601200" y="1303675"/>
            <a:ext cx="3584400" cy="3683400"/>
          </a:xfrm>
          <a:prstGeom prst="rect">
            <a:avLst/>
          </a:prstGeom>
          <a:noFill/>
          <a:ln>
            <a:noFill/>
          </a:ln>
        </p:spPr>
        <p:txBody>
          <a:bodyPr anchorCtr="0" anchor="t" bIns="91425" lIns="91425" spcFirstLastPara="1" rIns="91425" wrap="square" tIns="91425">
            <a:noAutofit/>
          </a:bodyPr>
          <a:lstStyle/>
          <a:p>
            <a:pPr indent="-292100" lvl="0" marL="457200" marR="444500" rtl="0" algn="l">
              <a:lnSpc>
                <a:spcPct val="100000"/>
              </a:lnSpc>
              <a:spcBef>
                <a:spcPts val="0"/>
              </a:spcBef>
              <a:spcAft>
                <a:spcPts val="0"/>
              </a:spcAft>
              <a:buClr>
                <a:schemeClr val="accent1"/>
              </a:buClr>
              <a:buSzPts val="1000"/>
              <a:buFont typeface="Rubik Light"/>
              <a:buChar char="●"/>
            </a:pPr>
            <a:r>
              <a:rPr lang="en-GB" sz="1000">
                <a:latin typeface="Rubik Light"/>
                <a:ea typeface="Rubik Light"/>
                <a:cs typeface="Rubik Light"/>
                <a:sym typeface="Rubik Light"/>
              </a:rPr>
              <a:t>Carry out inspections to identify repair or conduct issues, reporting back and implementing solutions in consultation with the core team. </a:t>
            </a:r>
            <a:endParaRPr sz="1000">
              <a:solidFill>
                <a:schemeClr val="dk1"/>
              </a:solidFill>
              <a:latin typeface="Rubik Light"/>
              <a:ea typeface="Rubik Light"/>
              <a:cs typeface="Rubik Light"/>
              <a:sym typeface="Rubik Light"/>
            </a:endParaRPr>
          </a:p>
          <a:p>
            <a:pPr indent="-292100" lvl="0" marL="457200" marR="88900" rtl="0" algn="l">
              <a:lnSpc>
                <a:spcPct val="100000"/>
              </a:lnSpc>
              <a:spcBef>
                <a:spcPts val="1000"/>
              </a:spcBef>
              <a:spcAft>
                <a:spcPts val="0"/>
              </a:spcAft>
              <a:buClr>
                <a:schemeClr val="accent1"/>
              </a:buClr>
              <a:buSzPts val="1000"/>
              <a:buFont typeface="Rubik Light"/>
              <a:buChar char="●"/>
            </a:pPr>
            <a:r>
              <a:rPr lang="en-GB" sz="1000">
                <a:latin typeface="Rubik Light"/>
                <a:ea typeface="Rubik Light"/>
                <a:cs typeface="Rubik Light"/>
                <a:sym typeface="Rubik Light"/>
              </a:rPr>
              <a:t>Assist with practical tasks such as reading and resetting utility meters, bleeding radiators, diagnosing issues, and carrying out minor repairs.</a:t>
            </a:r>
            <a:endParaRPr sz="1000">
              <a:latin typeface="Rubik Light"/>
              <a:ea typeface="Rubik Light"/>
              <a:cs typeface="Rubik Light"/>
              <a:sym typeface="Rubik Light"/>
            </a:endParaRPr>
          </a:p>
          <a:p>
            <a:pPr indent="-292100" lvl="0" marL="457200" marR="889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Facilitat</a:t>
            </a:r>
            <a:r>
              <a:rPr lang="en-GB" sz="1000">
                <a:solidFill>
                  <a:schemeClr val="dk1"/>
                </a:solidFill>
                <a:latin typeface="Rubik Light"/>
                <a:ea typeface="Rubik Light"/>
                <a:cs typeface="Rubik Light"/>
                <a:sym typeface="Rubik Light"/>
              </a:rPr>
              <a:t>e</a:t>
            </a:r>
            <a:r>
              <a:rPr lang="en-GB" sz="1000">
                <a:solidFill>
                  <a:schemeClr val="dk1"/>
                </a:solidFill>
                <a:latin typeface="Rubik Light"/>
                <a:ea typeface="Rubik Light"/>
                <a:cs typeface="Rubik Light"/>
                <a:sym typeface="Rubik Light"/>
              </a:rPr>
              <a:t> access for contractors or clients as required and communicat</a:t>
            </a:r>
            <a:r>
              <a:rPr lang="en-GB" sz="1000">
                <a:solidFill>
                  <a:schemeClr val="dk1"/>
                </a:solidFill>
                <a:latin typeface="Rubik Light"/>
                <a:ea typeface="Rubik Light"/>
                <a:cs typeface="Rubik Light"/>
                <a:sym typeface="Rubik Light"/>
              </a:rPr>
              <a:t>e</a:t>
            </a:r>
            <a:r>
              <a:rPr lang="en-GB" sz="1000">
                <a:solidFill>
                  <a:schemeClr val="dk1"/>
                </a:solidFill>
                <a:latin typeface="Rubik Light"/>
                <a:ea typeface="Rubik Light"/>
                <a:cs typeface="Rubik Light"/>
                <a:sym typeface="Rubik Light"/>
              </a:rPr>
              <a:t> important information to and from Dot Dot Dot’s core operational team.</a:t>
            </a:r>
            <a:endParaRPr sz="1000">
              <a:latin typeface="Rubik Light"/>
              <a:ea typeface="Rubik Light"/>
              <a:cs typeface="Rubik Light"/>
              <a:sym typeface="Rubik Light"/>
            </a:endParaRPr>
          </a:p>
          <a:p>
            <a:pPr indent="-292100" lvl="0" marL="457200" marR="88900" rtl="0" algn="l">
              <a:lnSpc>
                <a:spcPct val="100000"/>
              </a:lnSpc>
              <a:spcBef>
                <a:spcPts val="1000"/>
              </a:spcBef>
              <a:spcAft>
                <a:spcPts val="0"/>
              </a:spcAft>
              <a:buClr>
                <a:schemeClr val="accent1"/>
              </a:buClr>
              <a:buSzPts val="1000"/>
              <a:buFont typeface="Rubik Light"/>
              <a:buChar char="●"/>
            </a:pPr>
            <a:r>
              <a:rPr lang="en-GB" sz="1000">
                <a:latin typeface="Rubik Light"/>
                <a:ea typeface="Rubik Light"/>
                <a:cs typeface="Rubik Light"/>
                <a:sym typeface="Rubik Light"/>
              </a:rPr>
              <a:t>Triag</a:t>
            </a:r>
            <a:r>
              <a:rPr lang="en-GB" sz="1000">
                <a:latin typeface="Rubik Light"/>
                <a:ea typeface="Rubik Light"/>
                <a:cs typeface="Rubik Light"/>
                <a:sym typeface="Rubik Light"/>
              </a:rPr>
              <a:t>e</a:t>
            </a:r>
            <a:r>
              <a:rPr lang="en-GB" sz="1000">
                <a:latin typeface="Rubik Light"/>
                <a:ea typeface="Rubik Light"/>
                <a:cs typeface="Rubik Light"/>
                <a:sym typeface="Rubik Light"/>
              </a:rPr>
              <a:t> new properties, carrying out checks and testing to inform our mobilisation efforts.</a:t>
            </a:r>
            <a:endParaRPr sz="1000">
              <a:solidFill>
                <a:schemeClr val="dk1"/>
              </a:solidFill>
              <a:latin typeface="Rubik Light"/>
              <a:ea typeface="Rubik Light"/>
              <a:cs typeface="Rubik Light"/>
              <a:sym typeface="Rubik Light"/>
            </a:endParaRPr>
          </a:p>
          <a:p>
            <a:pPr indent="0" lvl="0" marL="0" rtl="0" algn="l">
              <a:lnSpc>
                <a:spcPct val="115000"/>
              </a:lnSpc>
              <a:spcBef>
                <a:spcPts val="1000"/>
              </a:spcBef>
              <a:spcAft>
                <a:spcPts val="0"/>
              </a:spcAft>
              <a:buNone/>
            </a:pPr>
            <a:r>
              <a:t/>
            </a:r>
            <a:endParaRPr sz="1000">
              <a:solidFill>
                <a:schemeClr val="dk1"/>
              </a:solidFill>
              <a:latin typeface="Rubik Light"/>
              <a:ea typeface="Rubik Light"/>
              <a:cs typeface="Rubik Light"/>
              <a:sym typeface="Rubik Light"/>
            </a:endParaRPr>
          </a:p>
          <a:p>
            <a:pPr indent="0" lvl="0" marL="0" marR="38100" rtl="0" algn="l">
              <a:lnSpc>
                <a:spcPct val="100000"/>
              </a:lnSpc>
              <a:spcBef>
                <a:spcPts val="0"/>
              </a:spcBef>
              <a:spcAft>
                <a:spcPts val="0"/>
              </a:spcAft>
              <a:buNone/>
            </a:pPr>
            <a:r>
              <a:t/>
            </a:r>
            <a:endParaRPr sz="1000">
              <a:latin typeface="Rubik Light"/>
              <a:ea typeface="Rubik Light"/>
              <a:cs typeface="Rubik Light"/>
              <a:sym typeface="Rubik Light"/>
            </a:endParaRPr>
          </a:p>
          <a:p>
            <a:pPr indent="0" lvl="0" marL="0" rtl="0" algn="l">
              <a:lnSpc>
                <a:spcPct val="115000"/>
              </a:lnSpc>
              <a:spcBef>
                <a:spcPts val="0"/>
              </a:spcBef>
              <a:spcAft>
                <a:spcPts val="0"/>
              </a:spcAft>
              <a:buClr>
                <a:schemeClr val="dk1"/>
              </a:buClr>
              <a:buSzPts val="1100"/>
              <a:buFont typeface="Arial"/>
              <a:buNone/>
            </a:pPr>
            <a:r>
              <a:t/>
            </a:r>
            <a:endParaRPr>
              <a:solidFill>
                <a:srgbClr val="524DFF"/>
              </a:solidFill>
              <a:latin typeface="Rubik Light"/>
              <a:ea typeface="Rubik Light"/>
              <a:cs typeface="Rubik Light"/>
              <a:sym typeface="Rubik Light"/>
            </a:endParaRPr>
          </a:p>
        </p:txBody>
      </p:sp>
      <p:cxnSp>
        <p:nvCxnSpPr>
          <p:cNvPr id="350" name="Google Shape;350;p57"/>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51" name="Google Shape;351;p57"/>
          <p:cNvSpPr txBox="1"/>
          <p:nvPr/>
        </p:nvSpPr>
        <p:spPr>
          <a:xfrm>
            <a:off x="4683900" y="1303675"/>
            <a:ext cx="3584400" cy="3683400"/>
          </a:xfrm>
          <a:prstGeom prst="rect">
            <a:avLst/>
          </a:prstGeom>
          <a:noFill/>
          <a:ln>
            <a:noFill/>
          </a:ln>
        </p:spPr>
        <p:txBody>
          <a:bodyPr anchorCtr="0" anchor="t" bIns="91425" lIns="91425" spcFirstLastPara="1" rIns="91425" wrap="square" tIns="91425">
            <a:noAutofit/>
          </a:bodyPr>
          <a:lstStyle/>
          <a:p>
            <a:pPr indent="-292100" lvl="0" marL="457200" marR="88900" rtl="0" algn="l">
              <a:spcBef>
                <a:spcPts val="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Mak</a:t>
            </a:r>
            <a:r>
              <a:rPr lang="en-GB" sz="1000">
                <a:solidFill>
                  <a:schemeClr val="dk1"/>
                </a:solidFill>
                <a:latin typeface="Rubik Light"/>
                <a:ea typeface="Rubik Light"/>
                <a:cs typeface="Rubik Light"/>
                <a:sym typeface="Rubik Light"/>
              </a:rPr>
              <a:t>e</a:t>
            </a:r>
            <a:r>
              <a:rPr lang="en-GB" sz="1000">
                <a:solidFill>
                  <a:schemeClr val="dk1"/>
                </a:solidFill>
                <a:latin typeface="Rubik Light"/>
                <a:ea typeface="Rubik Light"/>
                <a:cs typeface="Rubik Light"/>
                <a:sym typeface="Rubik Light"/>
              </a:rPr>
              <a:t> final preparations ahead of guardians being housed in a property, including basic cleaning or clearance.</a:t>
            </a:r>
            <a:endParaRPr sz="1000">
              <a:solidFill>
                <a:schemeClr val="dk1"/>
              </a:solidFill>
              <a:latin typeface="Rubik Light"/>
              <a:ea typeface="Rubik Light"/>
              <a:cs typeface="Rubik Light"/>
              <a:sym typeface="Rubik Light"/>
            </a:endParaRPr>
          </a:p>
          <a:p>
            <a:pPr indent="-292100" lvl="0" marL="457200" marR="88900" rtl="0" algn="l">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Assist with handbacks of properties to clients, maintaining our reputation as a reliable and high quality security provider.</a:t>
            </a:r>
            <a:endParaRPr sz="1000">
              <a:solidFill>
                <a:schemeClr val="dk1"/>
              </a:solidFill>
              <a:latin typeface="Rubik Light"/>
              <a:ea typeface="Rubik Light"/>
              <a:cs typeface="Rubik Light"/>
              <a:sym typeface="Rubik Light"/>
            </a:endParaRPr>
          </a:p>
          <a:p>
            <a:pPr indent="-292100" lvl="0" marL="457200" marR="35560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Record activities, observations and issues using a range of platforms including Fastfield, Slack, Fixflo and Salesforce.</a:t>
            </a:r>
            <a:endParaRPr sz="1000">
              <a:solidFill>
                <a:schemeClr val="dk1"/>
              </a:solidFill>
              <a:latin typeface="Rubik Light"/>
              <a:ea typeface="Rubik Light"/>
              <a:cs typeface="Rubik Light"/>
              <a:sym typeface="Rubik Light"/>
            </a:endParaRPr>
          </a:p>
          <a:p>
            <a:pPr indent="-292100" lvl="0" marL="457200" rtl="0" algn="l">
              <a:lnSpc>
                <a:spcPct val="115000"/>
              </a:lnSpc>
              <a:spcBef>
                <a:spcPts val="1000"/>
              </a:spcBef>
              <a:spcAft>
                <a:spcPts val="0"/>
              </a:spcAft>
              <a:buClr>
                <a:schemeClr val="accent1"/>
              </a:buClr>
              <a:buSzPts val="1000"/>
              <a:buFont typeface="Rubik Light"/>
              <a:buChar char="●"/>
            </a:pPr>
            <a:r>
              <a:rPr lang="en-GB" sz="1000">
                <a:solidFill>
                  <a:schemeClr val="dk1"/>
                </a:solidFill>
                <a:latin typeface="Rubik Light"/>
                <a:ea typeface="Rubik Light"/>
                <a:cs typeface="Rubik Light"/>
                <a:sym typeface="Rubik Light"/>
              </a:rPr>
              <a:t>Attend Dot Dot Dot’s office for briefings and meetings and for key management processes.</a:t>
            </a:r>
            <a:endParaRPr sz="1000">
              <a:solidFill>
                <a:schemeClr val="dk1"/>
              </a:solidFill>
              <a:latin typeface="Rubik Light"/>
              <a:ea typeface="Rubik Light"/>
              <a:cs typeface="Rubik Light"/>
              <a:sym typeface="Rubik Light"/>
            </a:endParaRPr>
          </a:p>
          <a:p>
            <a:pPr indent="0" lvl="0" marL="0" rtl="0" algn="l">
              <a:lnSpc>
                <a:spcPct val="115000"/>
              </a:lnSpc>
              <a:spcBef>
                <a:spcPts val="0"/>
              </a:spcBef>
              <a:spcAft>
                <a:spcPts val="0"/>
              </a:spcAft>
              <a:buNone/>
            </a:pPr>
            <a:r>
              <a:t/>
            </a:r>
            <a:endParaRPr sz="1000">
              <a:solidFill>
                <a:schemeClr val="dk1"/>
              </a:solidFill>
              <a:latin typeface="Rubik Light"/>
              <a:ea typeface="Rubik Light"/>
              <a:cs typeface="Rubik Light"/>
              <a:sym typeface="Rubik Light"/>
            </a:endParaRPr>
          </a:p>
          <a:p>
            <a:pPr indent="0" lvl="0" marL="0" marR="38100" rtl="0" algn="l">
              <a:lnSpc>
                <a:spcPct val="100000"/>
              </a:lnSpc>
              <a:spcBef>
                <a:spcPts val="0"/>
              </a:spcBef>
              <a:spcAft>
                <a:spcPts val="0"/>
              </a:spcAft>
              <a:buNone/>
            </a:pPr>
            <a:r>
              <a:t/>
            </a:r>
            <a:endParaRPr sz="1000">
              <a:latin typeface="Rubik Light"/>
              <a:ea typeface="Rubik Light"/>
              <a:cs typeface="Rubik Light"/>
              <a:sym typeface="Rubik Light"/>
            </a:endParaRPr>
          </a:p>
          <a:p>
            <a:pPr indent="0" lvl="0" marL="0" rtl="0" algn="l">
              <a:lnSpc>
                <a:spcPct val="115000"/>
              </a:lnSpc>
              <a:spcBef>
                <a:spcPts val="0"/>
              </a:spcBef>
              <a:spcAft>
                <a:spcPts val="0"/>
              </a:spcAft>
              <a:buClr>
                <a:schemeClr val="dk1"/>
              </a:buClr>
              <a:buSzPts val="1100"/>
              <a:buFont typeface="Arial"/>
              <a:buNone/>
            </a:pPr>
            <a:r>
              <a:t/>
            </a:r>
            <a:endParaRPr>
              <a:solidFill>
                <a:srgbClr val="524DFF"/>
              </a:solidFill>
              <a:latin typeface="Rubik Light"/>
              <a:ea typeface="Rubik Light"/>
              <a:cs typeface="Rubik Light"/>
              <a:sym typeface="Rubik Light"/>
            </a:endParaRPr>
          </a:p>
        </p:txBody>
      </p:sp>
      <p:sp>
        <p:nvSpPr>
          <p:cNvPr id="352" name="Google Shape;352;p57"/>
          <p:cNvSpPr txBox="1"/>
          <p:nvPr/>
        </p:nvSpPr>
        <p:spPr>
          <a:xfrm>
            <a:off x="522000" y="729300"/>
            <a:ext cx="787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524DFF"/>
                </a:solidFill>
                <a:latin typeface="Rubik Light"/>
                <a:ea typeface="Rubik Light"/>
                <a:cs typeface="Rubik Light"/>
                <a:sym typeface="Rubik Light"/>
              </a:rPr>
              <a:t>Your work will ensure our properties are safe, well-maintained and in line with our standards. In this role you will:</a:t>
            </a:r>
            <a:endParaRPr/>
          </a:p>
        </p:txBody>
      </p:sp>
      <p:cxnSp>
        <p:nvCxnSpPr>
          <p:cNvPr id="353" name="Google Shape;353;p57"/>
          <p:cNvCxnSpPr/>
          <p:nvPr/>
        </p:nvCxnSpPr>
        <p:spPr>
          <a:xfrm>
            <a:off x="4431303" y="1240800"/>
            <a:ext cx="7800" cy="26040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cxnSp>
        <p:nvCxnSpPr>
          <p:cNvPr id="358" name="Google Shape;358;p58"/>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59" name="Google Shape;359;p58"/>
          <p:cNvSpPr txBox="1"/>
          <p:nvPr/>
        </p:nvSpPr>
        <p:spPr>
          <a:xfrm>
            <a:off x="522000" y="172800"/>
            <a:ext cx="8020200" cy="4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524DFF"/>
                </a:solidFill>
                <a:latin typeface="Rubik Light"/>
                <a:ea typeface="Rubik Light"/>
                <a:cs typeface="Rubik Light"/>
                <a:sym typeface="Rubik Light"/>
              </a:rPr>
              <a:t>About you</a:t>
            </a:r>
            <a:endParaRPr b="0" i="0" sz="2000" u="none" cap="none" strike="noStrike">
              <a:solidFill>
                <a:srgbClr val="524DFF"/>
              </a:solidFill>
              <a:latin typeface="Rubik Light"/>
              <a:ea typeface="Rubik Light"/>
              <a:cs typeface="Rubik Light"/>
              <a:sym typeface="Rubik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24DFF"/>
              </a:solidFill>
              <a:latin typeface="Rubik Light"/>
              <a:ea typeface="Rubik Light"/>
              <a:cs typeface="Rubik Light"/>
              <a:sym typeface="Rubik Light"/>
            </a:endParaRPr>
          </a:p>
        </p:txBody>
      </p:sp>
      <p:sp>
        <p:nvSpPr>
          <p:cNvPr id="360" name="Google Shape;360;p58"/>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1" name="Google Shape;361;p58"/>
          <p:cNvSpPr txBox="1"/>
          <p:nvPr/>
        </p:nvSpPr>
        <p:spPr>
          <a:xfrm>
            <a:off x="522750" y="817350"/>
            <a:ext cx="8098500" cy="35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200" u="none" cap="none" strike="noStrike">
                <a:solidFill>
                  <a:srgbClr val="524DFF"/>
                </a:solidFill>
                <a:latin typeface="Rubik Light"/>
                <a:ea typeface="Rubik Light"/>
                <a:cs typeface="Rubik Light"/>
                <a:sym typeface="Rubik Light"/>
              </a:rPr>
              <a:t>You</a:t>
            </a:r>
            <a:r>
              <a:rPr lang="en-GB" sz="1200">
                <a:solidFill>
                  <a:srgbClr val="524DFF"/>
                </a:solidFill>
                <a:latin typeface="Rubik Light"/>
                <a:ea typeface="Rubik Light"/>
                <a:cs typeface="Rubik Light"/>
                <a:sym typeface="Rubik Light"/>
              </a:rPr>
              <a:t> a</a:t>
            </a:r>
            <a:r>
              <a:rPr b="0" i="0" lang="en-GB" sz="1200" u="none" cap="none" strike="noStrike">
                <a:solidFill>
                  <a:srgbClr val="524DFF"/>
                </a:solidFill>
                <a:latin typeface="Rubik Light"/>
                <a:ea typeface="Rubik Light"/>
                <a:cs typeface="Rubik Light"/>
                <a:sym typeface="Rubik Light"/>
              </a:rPr>
              <a:t>re likely to be able to demonstrate experience of, or aptitude for, much of the following:</a:t>
            </a:r>
            <a:br>
              <a:rPr b="0" i="0" lang="en-GB" sz="1200" u="none" cap="none" strike="noStrike">
                <a:solidFill>
                  <a:srgbClr val="524DFF"/>
                </a:solidFill>
                <a:latin typeface="Rubik Light"/>
                <a:ea typeface="Rubik Light"/>
                <a:cs typeface="Rubik Light"/>
                <a:sym typeface="Rubik Light"/>
              </a:rPr>
            </a:br>
            <a:endParaRPr sz="500">
              <a:solidFill>
                <a:srgbClr val="524DFF"/>
              </a:solidFill>
              <a:latin typeface="Rubik Light"/>
              <a:ea typeface="Rubik Light"/>
              <a:cs typeface="Rubik Light"/>
              <a:sym typeface="Rubik Light"/>
            </a:endParaRPr>
          </a:p>
          <a:p>
            <a:pPr indent="-214312" lvl="0" marL="227012" marR="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care.</a:t>
            </a:r>
            <a:r>
              <a:rPr lang="en-GB" sz="1000">
                <a:solidFill>
                  <a:schemeClr val="dk1"/>
                </a:solidFill>
                <a:latin typeface="Rubik Light"/>
                <a:ea typeface="Rubik Light"/>
                <a:cs typeface="Rubik Light"/>
                <a:sym typeface="Rubik Light"/>
              </a:rPr>
              <a:t> Our mission and values as an organisation matter to you, and you are interested in the housing sector as a whole.</a:t>
            </a:r>
            <a:endParaRPr sz="1000">
              <a:solidFill>
                <a:schemeClr val="dk1"/>
              </a:solidFill>
              <a:latin typeface="Rubik Light"/>
              <a:ea typeface="Rubik Light"/>
              <a:cs typeface="Rubik Light"/>
              <a:sym typeface="Rubik Light"/>
            </a:endParaRPr>
          </a:p>
          <a:p>
            <a:pPr indent="-214312" lvl="0" marL="227012" marR="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roll up your sleeves.</a:t>
            </a:r>
            <a:r>
              <a:rPr lang="en-GB" sz="1000">
                <a:solidFill>
                  <a:schemeClr val="dk1"/>
                </a:solidFill>
                <a:latin typeface="Rubik Light"/>
                <a:ea typeface="Rubik Light"/>
                <a:cs typeface="Rubik Light"/>
                <a:sym typeface="Rubik Light"/>
              </a:rPr>
              <a:t> The role requires b</a:t>
            </a:r>
            <a:r>
              <a:rPr lang="en-GB" sz="1000">
                <a:solidFill>
                  <a:schemeClr val="dk1"/>
                </a:solidFill>
                <a:latin typeface="Rubik Light"/>
                <a:ea typeface="Rubik Light"/>
                <a:cs typeface="Rubik Light"/>
                <a:sym typeface="Rubik Light"/>
              </a:rPr>
              <a:t>asic DIY skills, or the willingness to learn - for example, bleeding radiators, </a:t>
            </a:r>
            <a:r>
              <a:rPr lang="en-GB" sz="1000">
                <a:solidFill>
                  <a:schemeClr val="dk1"/>
                </a:solidFill>
                <a:latin typeface="Rubik Light"/>
                <a:ea typeface="Rubik Light"/>
                <a:cs typeface="Rubik Light"/>
                <a:sym typeface="Rubik Light"/>
              </a:rPr>
              <a:t>or diagnosing utility meter issues. Training will be provided for all tasks, but a can-do attitude is essential.</a:t>
            </a:r>
            <a:endParaRPr sz="1000">
              <a:solidFill>
                <a:schemeClr val="dk1"/>
              </a:solidFill>
              <a:latin typeface="Rubik Light"/>
              <a:ea typeface="Rubik Light"/>
              <a:cs typeface="Rubik Light"/>
              <a:sym typeface="Rubik Light"/>
            </a:endParaRPr>
          </a:p>
          <a:p>
            <a:pPr indent="-214312" lvl="0" marL="227012" marR="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are resourceful and proactive.</a:t>
            </a:r>
            <a:r>
              <a:rPr lang="en-GB" sz="1000">
                <a:solidFill>
                  <a:schemeClr val="dk1"/>
                </a:solidFill>
                <a:latin typeface="Rubik Light"/>
                <a:ea typeface="Rubik Light"/>
                <a:cs typeface="Rubik Light"/>
                <a:sym typeface="Rubik Light"/>
              </a:rPr>
              <a:t> </a:t>
            </a:r>
            <a:r>
              <a:rPr lang="en-GB" sz="1000">
                <a:solidFill>
                  <a:schemeClr val="dk1"/>
                </a:solidFill>
                <a:latin typeface="Rubik Light"/>
                <a:ea typeface="Rubik Light"/>
                <a:cs typeface="Rubik Light"/>
                <a:sym typeface="Rubik Light"/>
              </a:rPr>
              <a:t>Property and Guardian Assistants encounter new places, people and problems every day. The ability to find practical solutions or seek out advice is critical.</a:t>
            </a:r>
            <a:endParaRPr sz="1000">
              <a:solidFill>
                <a:schemeClr val="dk1"/>
              </a:solidFill>
              <a:latin typeface="Rubik Light"/>
              <a:ea typeface="Rubik Light"/>
              <a:cs typeface="Rubik Light"/>
              <a:sym typeface="Rubik Light"/>
            </a:endParaRPr>
          </a:p>
          <a:p>
            <a:pPr indent="-214312" lvl="0" marL="227012" marR="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come prepared and take notes.</a:t>
            </a:r>
            <a:r>
              <a:rPr lang="en-GB" sz="1000">
                <a:solidFill>
                  <a:schemeClr val="dk1"/>
                </a:solidFill>
                <a:latin typeface="Rubik Light"/>
                <a:ea typeface="Rubik Light"/>
                <a:cs typeface="Rubik Light"/>
                <a:sym typeface="Rubik Light"/>
              </a:rPr>
              <a:t> Dot Dot Dot relies on the information you relay. This is a role for someone who prepares in advance, prioritises effectively, and ensures that every detail is properly addressed and recorded.</a:t>
            </a:r>
            <a:endParaRPr sz="1000">
              <a:solidFill>
                <a:schemeClr val="dk1"/>
              </a:solidFill>
              <a:latin typeface="Rubik Light"/>
              <a:ea typeface="Rubik Light"/>
              <a:cs typeface="Rubik Light"/>
              <a:sym typeface="Rubik Light"/>
            </a:endParaRPr>
          </a:p>
          <a:p>
            <a:pPr indent="-214312" lvl="0" marL="227012" marR="0" rtl="0" algn="l">
              <a:lnSpc>
                <a:spcPct val="100000"/>
              </a:lnSpc>
              <a:spcBef>
                <a:spcPts val="1000"/>
              </a:spcBef>
              <a:spcAft>
                <a:spcPts val="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are a people person.</a:t>
            </a:r>
            <a:r>
              <a:rPr lang="en-GB" sz="1000">
                <a:solidFill>
                  <a:schemeClr val="dk1"/>
                </a:solidFill>
                <a:latin typeface="Rubik Light"/>
                <a:ea typeface="Rubik Light"/>
                <a:cs typeface="Rubik Light"/>
                <a:sym typeface="Rubik Light"/>
              </a:rPr>
              <a:t> Visiting occupied properties is a core part of the role. It requires confidence </a:t>
            </a:r>
            <a:r>
              <a:rPr lang="en-GB" sz="1000">
                <a:solidFill>
                  <a:schemeClr val="dk1"/>
                </a:solidFill>
                <a:latin typeface="Rubik Light"/>
                <a:ea typeface="Rubik Light"/>
                <a:cs typeface="Rubik Light"/>
                <a:sym typeface="Rubik Light"/>
              </a:rPr>
              <a:t>in </a:t>
            </a:r>
            <a:r>
              <a:rPr lang="en-GB" sz="1000">
                <a:solidFill>
                  <a:schemeClr val="dk1"/>
                </a:solidFill>
                <a:latin typeface="Rubik Light"/>
                <a:ea typeface="Rubik Light"/>
                <a:cs typeface="Rubik Light"/>
                <a:sym typeface="Rubik Light"/>
              </a:rPr>
              <a:t>and enthusiasm for meeting people, with good interpersonal skills and a friendly, professional manner.</a:t>
            </a:r>
            <a:endParaRPr sz="1000">
              <a:solidFill>
                <a:schemeClr val="dk1"/>
              </a:solidFill>
              <a:latin typeface="Rubik Light"/>
              <a:ea typeface="Rubik Light"/>
              <a:cs typeface="Rubik Light"/>
              <a:sym typeface="Rubik Light"/>
            </a:endParaRPr>
          </a:p>
          <a:p>
            <a:pPr indent="-214312" lvl="0" marL="227012" marR="0" rtl="0" algn="l">
              <a:lnSpc>
                <a:spcPct val="100000"/>
              </a:lnSpc>
              <a:spcBef>
                <a:spcPts val="1000"/>
              </a:spcBef>
              <a:spcAft>
                <a:spcPts val="1000"/>
              </a:spcAft>
              <a:buClr>
                <a:schemeClr val="accent1"/>
              </a:buClr>
              <a:buSzPts val="1000"/>
              <a:buFont typeface="Rubik Light"/>
              <a:buChar char="●"/>
            </a:pPr>
            <a:r>
              <a:rPr lang="en-GB" sz="1000">
                <a:solidFill>
                  <a:schemeClr val="dk1"/>
                </a:solidFill>
                <a:latin typeface="Rubik Medium"/>
                <a:ea typeface="Rubik Medium"/>
                <a:cs typeface="Rubik Medium"/>
                <a:sym typeface="Rubik Medium"/>
              </a:rPr>
              <a:t>You are tech savvy. </a:t>
            </a:r>
            <a:r>
              <a:rPr lang="en-GB" sz="1000">
                <a:solidFill>
                  <a:schemeClr val="dk1"/>
                </a:solidFill>
                <a:latin typeface="Rubik Light"/>
                <a:ea typeface="Rubik Light"/>
                <a:cs typeface="Rubik Light"/>
                <a:sym typeface="Rubik Light"/>
              </a:rPr>
              <a:t>Field work is carried out using a wide range of mobile apps, including Salesforce, Slack, Fastfield, and Peoplesafe</a:t>
            </a:r>
            <a:r>
              <a:rPr lang="en-GB" sz="1000">
                <a:solidFill>
                  <a:schemeClr val="dk1"/>
                </a:solidFill>
                <a:latin typeface="Rubik Light"/>
                <a:ea typeface="Rubik Light"/>
                <a:cs typeface="Rubik Light"/>
                <a:sym typeface="Rubik Light"/>
              </a:rPr>
              <a:t>. This is an active role, but still requires a degree of tech literacy.</a:t>
            </a:r>
            <a:endParaRPr sz="1000">
              <a:solidFill>
                <a:schemeClr val="dk1"/>
              </a:solidFill>
              <a:latin typeface="Rubik Light"/>
              <a:ea typeface="Rubik Light"/>
              <a:cs typeface="Rubik Light"/>
              <a:sym typeface="Rubik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9"/>
          <p:cNvPicPr preferRelativeResize="0"/>
          <p:nvPr/>
        </p:nvPicPr>
        <p:blipFill rotWithShape="1">
          <a:blip r:embed="rId3">
            <a:alphaModFix/>
          </a:blip>
          <a:srcRect b="35816" l="0" r="0" t="14258"/>
          <a:stretch/>
        </p:blipFill>
        <p:spPr>
          <a:xfrm>
            <a:off x="5169200" y="1025950"/>
            <a:ext cx="2063675" cy="1545800"/>
          </a:xfrm>
          <a:prstGeom prst="rect">
            <a:avLst/>
          </a:prstGeom>
          <a:noFill/>
          <a:ln>
            <a:noFill/>
          </a:ln>
        </p:spPr>
      </p:pic>
      <p:pic>
        <p:nvPicPr>
          <p:cNvPr id="367" name="Google Shape;367;p59"/>
          <p:cNvPicPr preferRelativeResize="0"/>
          <p:nvPr/>
        </p:nvPicPr>
        <p:blipFill rotWithShape="1">
          <a:blip r:embed="rId4">
            <a:alphaModFix/>
          </a:blip>
          <a:srcRect b="44528" l="0" r="0" t="5546"/>
          <a:stretch/>
        </p:blipFill>
        <p:spPr>
          <a:xfrm>
            <a:off x="5169200" y="2827551"/>
            <a:ext cx="2063675" cy="1545800"/>
          </a:xfrm>
          <a:prstGeom prst="rect">
            <a:avLst/>
          </a:prstGeom>
          <a:noFill/>
          <a:ln>
            <a:noFill/>
          </a:ln>
        </p:spPr>
      </p:pic>
      <p:cxnSp>
        <p:nvCxnSpPr>
          <p:cNvPr id="368" name="Google Shape;368;p59"/>
          <p:cNvCxnSpPr/>
          <p:nvPr/>
        </p:nvCxnSpPr>
        <p:spPr>
          <a:xfrm>
            <a:off x="601200" y="644400"/>
            <a:ext cx="8019300" cy="27600"/>
          </a:xfrm>
          <a:prstGeom prst="straightConnector1">
            <a:avLst/>
          </a:prstGeom>
          <a:noFill/>
          <a:ln cap="flat" cmpd="sng" w="19050">
            <a:solidFill>
              <a:srgbClr val="524DFF"/>
            </a:solidFill>
            <a:prstDash val="solid"/>
            <a:round/>
            <a:headEnd len="sm" w="sm" type="none"/>
            <a:tailEnd len="sm" w="sm" type="none"/>
          </a:ln>
        </p:spPr>
      </p:cxnSp>
      <p:sp>
        <p:nvSpPr>
          <p:cNvPr id="369" name="Google Shape;369;p59"/>
          <p:cNvSpPr txBox="1"/>
          <p:nvPr/>
        </p:nvSpPr>
        <p:spPr>
          <a:xfrm>
            <a:off x="522000" y="172800"/>
            <a:ext cx="8020200" cy="4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GB" sz="2000">
                <a:solidFill>
                  <a:srgbClr val="524DFF"/>
                </a:solidFill>
                <a:latin typeface="Rubik Light"/>
                <a:ea typeface="Rubik Light"/>
                <a:cs typeface="Rubik Light"/>
                <a:sym typeface="Rubik Light"/>
              </a:rPr>
              <a:t>Career progression and learning opportunities</a:t>
            </a:r>
            <a:endParaRPr b="0" i="0" sz="2000" u="none" cap="none" strike="noStrike">
              <a:solidFill>
                <a:srgbClr val="524DFF"/>
              </a:solidFill>
              <a:latin typeface="Rubik Light"/>
              <a:ea typeface="Rubik Light"/>
              <a:cs typeface="Rubik Light"/>
              <a:sym typeface="Rubik Light"/>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24DFF"/>
              </a:solidFill>
              <a:latin typeface="Rubik Light"/>
              <a:ea typeface="Rubik Light"/>
              <a:cs typeface="Rubik Light"/>
              <a:sym typeface="Rubik Light"/>
            </a:endParaRPr>
          </a:p>
        </p:txBody>
      </p:sp>
      <p:sp>
        <p:nvSpPr>
          <p:cNvPr id="370" name="Google Shape;370;p59"/>
          <p:cNvSpPr txBox="1"/>
          <p:nvPr/>
        </p:nvSpPr>
        <p:spPr>
          <a:xfrm>
            <a:off x="3924300" y="4629150"/>
            <a:ext cx="169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1" name="Google Shape;371;p59"/>
          <p:cNvSpPr txBox="1"/>
          <p:nvPr/>
        </p:nvSpPr>
        <p:spPr>
          <a:xfrm>
            <a:off x="549250" y="749450"/>
            <a:ext cx="3611400" cy="382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Property and Guardian Assistants are involved in many aspects of our work. This includes participating in quarterly away days, attending core meetings, and innovating to improve </a:t>
            </a:r>
            <a:r>
              <a:rPr lang="en-GB" sz="1000">
                <a:solidFill>
                  <a:schemeClr val="dk1"/>
                </a:solidFill>
                <a:latin typeface="Rubik Light"/>
                <a:ea typeface="Rubik Light"/>
                <a:cs typeface="Rubik Light"/>
                <a:sym typeface="Rubik Light"/>
              </a:rPr>
              <a:t>upon </a:t>
            </a:r>
            <a:r>
              <a:rPr lang="en-GB" sz="1000">
                <a:solidFill>
                  <a:schemeClr val="dk1"/>
                </a:solidFill>
                <a:latin typeface="Rubik Light"/>
                <a:ea typeface="Rubik Light"/>
                <a:cs typeface="Rubik Light"/>
                <a:sym typeface="Rubik Light"/>
              </a:rPr>
              <a:t>our ways of working.</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All staff at Dot Dot Dot have access to a range of training opportunities such as Excel skills, Mental Health First Aid training, and First Aid at Work training, as well as ongoing safety training around fire, electricity, lone working, and more.</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Members of our Field Team routinely progress into permanent roles at our head office. Alternatively, they may specialise in certain aspects of the role that best suit their skills and ambitions.</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rPr lang="en-GB" sz="1000">
                <a:solidFill>
                  <a:schemeClr val="dk1"/>
                </a:solidFill>
                <a:latin typeface="Rubik Light"/>
                <a:ea typeface="Rubik Light"/>
                <a:cs typeface="Rubik Light"/>
                <a:sym typeface="Rubik Light"/>
              </a:rPr>
              <a:t>We want people in this role to learn and develop, and to feel supported in their work. We value the contribution of everyone who works with us and welcome feedback, ideas and curiosity across the organisation.</a:t>
            </a:r>
            <a:endParaRPr sz="1000">
              <a:solidFill>
                <a:schemeClr val="dk1"/>
              </a:solidFill>
              <a:latin typeface="Rubik Light"/>
              <a:ea typeface="Rubik Light"/>
              <a:cs typeface="Rubik Light"/>
              <a:sym typeface="Rubik Light"/>
            </a:endParaRPr>
          </a:p>
          <a:p>
            <a:pPr indent="0" lvl="0" marL="0" rtl="0" algn="l">
              <a:spcBef>
                <a:spcPts val="1200"/>
              </a:spcBef>
              <a:spcAft>
                <a:spcPts val="0"/>
              </a:spcAft>
              <a:buClr>
                <a:schemeClr val="dk1"/>
              </a:buClr>
              <a:buFont typeface="Arial"/>
              <a:buNone/>
            </a:pPr>
            <a:r>
              <a:t/>
            </a:r>
            <a:endParaRPr sz="1000">
              <a:solidFill>
                <a:srgbClr val="524DFF"/>
              </a:solidFill>
              <a:latin typeface="Rubik Light"/>
              <a:ea typeface="Rubik Light"/>
              <a:cs typeface="Rubik Light"/>
              <a:sym typeface="Rubik Light"/>
            </a:endParaRPr>
          </a:p>
          <a:p>
            <a:pPr indent="0" lvl="0" marL="0" rtl="0" algn="l">
              <a:spcBef>
                <a:spcPts val="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0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Font typeface="Arial"/>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Rubik Light"/>
              <a:ea typeface="Rubik Light"/>
              <a:cs typeface="Rubik Light"/>
              <a:sym typeface="Rubik Light"/>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Rubik Light"/>
              <a:ea typeface="Rubik Light"/>
              <a:cs typeface="Rubik Light"/>
              <a:sym typeface="Rubik Light"/>
            </a:endParaRPr>
          </a:p>
        </p:txBody>
      </p:sp>
      <p:sp>
        <p:nvSpPr>
          <p:cNvPr id="372" name="Google Shape;372;p59"/>
          <p:cNvSpPr txBox="1"/>
          <p:nvPr/>
        </p:nvSpPr>
        <p:spPr>
          <a:xfrm>
            <a:off x="7305175" y="1486375"/>
            <a:ext cx="1223400" cy="6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latin typeface="Rubik"/>
                <a:ea typeface="Rubik"/>
                <a:cs typeface="Rubik"/>
                <a:sym typeface="Rubik"/>
              </a:rPr>
              <a:t>Thomas</a:t>
            </a:r>
            <a:r>
              <a:rPr lang="en-GB" sz="800">
                <a:solidFill>
                  <a:srgbClr val="000000"/>
                </a:solidFill>
                <a:latin typeface="Rubik"/>
                <a:ea typeface="Rubik"/>
                <a:cs typeface="Rubik"/>
                <a:sym typeface="Rubik"/>
              </a:rPr>
              <a:t>, </a:t>
            </a:r>
            <a:r>
              <a:rPr lang="en-GB" sz="800">
                <a:latin typeface="Rubik"/>
                <a:ea typeface="Rubik"/>
                <a:cs typeface="Rubik"/>
                <a:sym typeface="Rubik"/>
              </a:rPr>
              <a:t>Property &amp; Guardian Assistant</a:t>
            </a:r>
            <a:r>
              <a:rPr lang="en-GB" sz="800">
                <a:latin typeface="Rubik"/>
                <a:ea typeface="Rubik"/>
                <a:cs typeface="Rubik"/>
                <a:sym typeface="Rubik"/>
              </a:rPr>
              <a:t> since 2021</a:t>
            </a:r>
            <a:endParaRPr sz="800">
              <a:solidFill>
                <a:srgbClr val="000000"/>
              </a:solidFill>
              <a:latin typeface="Rubik"/>
              <a:ea typeface="Rubik"/>
              <a:cs typeface="Rubik"/>
              <a:sym typeface="Rubik"/>
            </a:endParaRPr>
          </a:p>
        </p:txBody>
      </p:sp>
      <p:sp>
        <p:nvSpPr>
          <p:cNvPr id="373" name="Google Shape;373;p59"/>
          <p:cNvSpPr txBox="1"/>
          <p:nvPr/>
        </p:nvSpPr>
        <p:spPr>
          <a:xfrm>
            <a:off x="7305175" y="3252900"/>
            <a:ext cx="1223400" cy="6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1"/>
                </a:solidFill>
                <a:latin typeface="Rubik"/>
                <a:ea typeface="Rubik"/>
                <a:cs typeface="Rubik"/>
                <a:sym typeface="Rubik"/>
              </a:rPr>
              <a:t>Charlotte, now full-time Senior Service Coordinator</a:t>
            </a:r>
            <a:endParaRPr sz="800">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ot Dot Dot Powerpoint Template">
  <a:themeElements>
    <a:clrScheme name="DDD Brand">
      <a:dk1>
        <a:srgbClr val="000000"/>
      </a:dk1>
      <a:lt1>
        <a:srgbClr val="FFFFFF"/>
      </a:lt1>
      <a:dk2>
        <a:srgbClr val="595959"/>
      </a:dk2>
      <a:lt2>
        <a:srgbClr val="E7E6E6"/>
      </a:lt2>
      <a:accent1>
        <a:srgbClr val="514DFF"/>
      </a:accent1>
      <a:accent2>
        <a:srgbClr val="4996FF"/>
      </a:accent2>
      <a:accent3>
        <a:srgbClr val="3CDDD1"/>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ot Dot Dot Powerpoint Template">
  <a:themeElements>
    <a:clrScheme name="Custom 2">
      <a:dk1>
        <a:srgbClr val="000000"/>
      </a:dk1>
      <a:lt1>
        <a:srgbClr val="FFFFFF"/>
      </a:lt1>
      <a:dk2>
        <a:srgbClr val="595959"/>
      </a:dk2>
      <a:lt2>
        <a:srgbClr val="E7E6E6"/>
      </a:lt2>
      <a:accent1>
        <a:srgbClr val="514DFF"/>
      </a:accent1>
      <a:accent2>
        <a:srgbClr val="4996FF"/>
      </a:accent2>
      <a:accent3>
        <a:srgbClr val="3CDDD1"/>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